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61" r:id="rId4"/>
    <p:sldId id="262" r:id="rId5"/>
    <p:sldId id="263" r:id="rId6"/>
    <p:sldId id="259" r:id="rId7"/>
    <p:sldId id="260" r:id="rId8"/>
    <p:sldId id="265" r:id="rId9"/>
    <p:sldId id="266" r:id="rId10"/>
    <p:sldId id="267" r:id="rId11"/>
    <p:sldId id="268" r:id="rId12"/>
    <p:sldId id="269" r:id="rId13"/>
    <p:sldId id="270" r:id="rId14"/>
    <p:sldId id="271" r:id="rId15"/>
    <p:sldId id="273" r:id="rId16"/>
    <p:sldId id="272" r:id="rId17"/>
    <p:sldId id="258"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62" autoAdjust="0"/>
    <p:restoredTop sz="93673" autoAdjust="0"/>
  </p:normalViewPr>
  <p:slideViewPr>
    <p:cSldViewPr>
      <p:cViewPr varScale="1">
        <p:scale>
          <a:sx n="112" d="100"/>
          <a:sy n="112" d="100"/>
        </p:scale>
        <p:origin x="942" y="96"/>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Unorganized record keeping which result to misplaced documents and higher </a:t>
            </a:r>
            <a:r>
              <a:rPr lang="en-US" sz="1050" dirty="0" err="1"/>
              <a:t>labour</a:t>
            </a:r>
            <a:r>
              <a:rPr lang="en-US" sz="1050" dirty="0"/>
              <a:t> cost of the employee. It can disrupt the flow of the information.</a:t>
            </a:r>
          </a:p>
          <a:p>
            <a:endParaRPr lang="en-US" sz="1050" dirty="0"/>
          </a:p>
          <a:p>
            <a:endParaRPr lang="en-US" sz="105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9273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a:spLocks noGrp="1"/>
          </p:cNvSpPr>
          <p:nvPr>
            <p:ph type="pic" idx="2"/>
          </p:nvPr>
        </p:nvSpPr>
        <p:spPr>
          <a:xfrm>
            <a:off x="5183188" y="987425"/>
            <a:ext cx="6172200" cy="4873625"/>
          </a:xfrm>
          <a:prstGeom prst="rect">
            <a:avLst/>
          </a:prstGeom>
          <a:noFill/>
          <a:ln>
            <a:noFill/>
          </a:ln>
        </p:spPr>
      </p:sp>
      <p:sp>
        <p:nvSpPr>
          <p:cNvPr id="69" name="Google Shape;6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15" name="Google Shape;15;p1" descr="A picture containing chart&#10;&#10;Description automatically generated"/>
          <p:cNvPicPr preferRelativeResize="0"/>
          <p:nvPr/>
        </p:nvPicPr>
        <p:blipFill rotWithShape="1">
          <a:blip r:embed="rId13">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9"/>
        <p:cNvGrpSpPr/>
        <p:nvPr/>
      </p:nvGrpSpPr>
      <p:grpSpPr>
        <a:xfrm>
          <a:off x="0" y="0"/>
          <a:ext cx="0" cy="0"/>
          <a:chOff x="0" y="0"/>
          <a:chExt cx="0" cy="0"/>
        </a:xfrm>
      </p:grpSpPr>
      <p:pic>
        <p:nvPicPr>
          <p:cNvPr id="90" name="Google Shape;90;p13" descr="A picture containing text, yellow&#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8599" y="228599"/>
          <a:ext cx="11734800" cy="5638801"/>
        </p:xfrm>
        <a:graphic>
          <a:graphicData uri="http://schemas.openxmlformats.org/drawingml/2006/table">
            <a:tbl>
              <a:tblPr firstRow="1" bandRow="1">
                <a:tableStyleId>{5940675A-B579-460E-94D1-54222C63F5DA}</a:tableStyleId>
              </a:tblPr>
              <a:tblGrid>
                <a:gridCol w="304801">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gridCol w="8305799">
                  <a:extLst>
                    <a:ext uri="{9D8B030D-6E8A-4147-A177-3AD203B41FA5}">
                      <a16:colId xmlns:a16="http://schemas.microsoft.com/office/drawing/2014/main" val="20002"/>
                    </a:ext>
                  </a:extLst>
                </a:gridCol>
              </a:tblGrid>
              <a:tr h="609601">
                <a:tc>
                  <a:txBody>
                    <a:bodyPr/>
                    <a:lstStyle/>
                    <a:p>
                      <a:r>
                        <a:rPr lang="en-US" dirty="0">
                          <a:latin typeface="Cambria" pitchFamily="18" charset="0"/>
                          <a:ea typeface="Cambria" pitchFamily="18" charset="0"/>
                        </a:rPr>
                        <a:t>6</a:t>
                      </a: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latin typeface="Cambria" pitchFamily="18" charset="0"/>
                          <a:ea typeface="Cambria" pitchFamily="18" charset="0"/>
                          <a:cs typeface="+mn-cs"/>
                          <a:sym typeface="Arial"/>
                        </a:rPr>
                        <a:t>Consider the compliance of document handling.</a:t>
                      </a:r>
                    </a:p>
                    <a:p>
                      <a:pPr algn="just"/>
                      <a:endParaRPr lang="en-US" dirty="0">
                        <a:latin typeface="Cambria" pitchFamily="18" charset="0"/>
                        <a:ea typeface="Cambria" pitchFamily="18" charset="0"/>
                      </a:endParaRPr>
                    </a:p>
                  </a:txBody>
                  <a:tcPr/>
                </a:tc>
                <a:tc>
                  <a:txBody>
                    <a:bodyPr/>
                    <a:lstStyle/>
                    <a:p>
                      <a:pPr algn="ctr"/>
                      <a:r>
                        <a:rPr lang="en-US" sz="1400" b="0" i="0" u="none" strike="noStrike" cap="none" dirty="0">
                          <a:solidFill>
                            <a:schemeClr val="tx1"/>
                          </a:solidFill>
                          <a:latin typeface="Cambria" pitchFamily="18" charset="0"/>
                          <a:ea typeface="Cambria" pitchFamily="18" charset="0"/>
                          <a:cs typeface="+mn-cs"/>
                          <a:sym typeface="Arial"/>
                        </a:rPr>
                        <a:t>Us researcher considered the compliance document handling.</a:t>
                      </a:r>
                      <a:endParaRPr lang="en-US" dirty="0">
                        <a:latin typeface="Cambria" pitchFamily="18" charset="0"/>
                        <a:ea typeface="Cambria" pitchFamily="18" charset="0"/>
                      </a:endParaRPr>
                    </a:p>
                  </a:txBody>
                  <a:tcPr/>
                </a:tc>
                <a:extLst>
                  <a:ext uri="{0D108BD9-81ED-4DB2-BD59-A6C34878D82A}">
                    <a16:rowId xmlns:a16="http://schemas.microsoft.com/office/drawing/2014/main" val="10000"/>
                  </a:ext>
                </a:extLst>
              </a:tr>
              <a:tr h="868681">
                <a:tc>
                  <a:txBody>
                    <a:bodyPr/>
                    <a:lstStyle/>
                    <a:p>
                      <a:r>
                        <a:rPr lang="en-US" dirty="0">
                          <a:latin typeface="Cambria" pitchFamily="18" charset="0"/>
                          <a:ea typeface="Cambria" pitchFamily="18" charset="0"/>
                        </a:rPr>
                        <a:t>7</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The system must provide a process that checks if a certain document is coming from the system (authentic).</a:t>
                      </a:r>
                      <a:endParaRPr lang="en-US" dirty="0">
                        <a:latin typeface="Cambria" pitchFamily="18" charset="0"/>
                        <a:ea typeface="Cambria" pitchFamily="18" charset="0"/>
                      </a:endParaRPr>
                    </a:p>
                  </a:txBody>
                  <a:tcPr/>
                </a:tc>
                <a:tc>
                  <a:txBody>
                    <a:bodyPr/>
                    <a:lstStyle/>
                    <a:p>
                      <a:pPr algn="ctr"/>
                      <a:r>
                        <a:rPr lang="en-US" sz="1400" b="0" i="0" u="none" strike="noStrike" cap="none" dirty="0">
                          <a:solidFill>
                            <a:schemeClr val="tx1"/>
                          </a:solidFill>
                          <a:latin typeface="Cambria" pitchFamily="18" charset="0"/>
                          <a:ea typeface="Cambria" pitchFamily="18" charset="0"/>
                          <a:cs typeface="+mn-cs"/>
                          <a:sym typeface="Arial"/>
                        </a:rPr>
                        <a:t>Using QR Code.</a:t>
                      </a:r>
                      <a:endParaRPr lang="en-US" dirty="0">
                        <a:latin typeface="Cambria" pitchFamily="18" charset="0"/>
                        <a:ea typeface="Cambria" pitchFamily="18" charset="0"/>
                      </a:endParaRPr>
                    </a:p>
                  </a:txBody>
                  <a:tcPr/>
                </a:tc>
                <a:extLst>
                  <a:ext uri="{0D108BD9-81ED-4DB2-BD59-A6C34878D82A}">
                    <a16:rowId xmlns:a16="http://schemas.microsoft.com/office/drawing/2014/main" val="10001"/>
                  </a:ext>
                </a:extLst>
              </a:tr>
              <a:tr h="4038600">
                <a:tc>
                  <a:txBody>
                    <a:bodyPr/>
                    <a:lstStyle/>
                    <a:p>
                      <a:r>
                        <a:rPr lang="en-US" dirty="0">
                          <a:latin typeface="Cambria" pitchFamily="18" charset="0"/>
                          <a:ea typeface="Cambria" pitchFamily="18" charset="0"/>
                        </a:rPr>
                        <a:t>8</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List of different types of documents/records must be identified and documented.</a:t>
                      </a:r>
                      <a:endParaRPr lang="en-US" dirty="0">
                        <a:latin typeface="Cambria" pitchFamily="18" charset="0"/>
                        <a:ea typeface="Cambria" pitchFamily="18" charset="0"/>
                      </a:endParaRPr>
                    </a:p>
                  </a:txBody>
                  <a:tcPr/>
                </a:tc>
                <a:tc>
                  <a:txBody>
                    <a:bodyPr/>
                    <a:lstStyle/>
                    <a:p>
                      <a:endParaRPr lang="en-US" dirty="0">
                        <a:latin typeface="Cambria" pitchFamily="18" charset="0"/>
                        <a:ea typeface="Cambria" pitchFamily="18" charset="0"/>
                      </a:endParaRPr>
                    </a:p>
                  </a:txBody>
                  <a:tcPr/>
                </a:tc>
                <a:extLst>
                  <a:ext uri="{0D108BD9-81ED-4DB2-BD59-A6C34878D82A}">
                    <a16:rowId xmlns:a16="http://schemas.microsoft.com/office/drawing/2014/main" val="10002"/>
                  </a:ext>
                </a:extLst>
              </a:tr>
            </a:tbl>
          </a:graphicData>
        </a:graphic>
      </p:graphicFrame>
      <p:sp>
        <p:nvSpPr>
          <p:cNvPr id="2" name="Rectangle 1">
            <a:extLst>
              <a:ext uri="{FF2B5EF4-FFF2-40B4-BE49-F238E27FC236}">
                <a16:creationId xmlns:a16="http://schemas.microsoft.com/office/drawing/2014/main" id="{D15D691C-27E2-54C0-AD37-F86D8328A2C6}"/>
              </a:ext>
            </a:extLst>
          </p:cNvPr>
          <p:cNvSpPr/>
          <p:nvPr/>
        </p:nvSpPr>
        <p:spPr>
          <a:xfrm>
            <a:off x="7010400" y="2819400"/>
            <a:ext cx="1422401"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CATEGORY</a:t>
            </a:r>
          </a:p>
        </p:txBody>
      </p:sp>
      <p:cxnSp>
        <p:nvCxnSpPr>
          <p:cNvPr id="3" name="Straight Connector 2">
            <a:extLst>
              <a:ext uri="{FF2B5EF4-FFF2-40B4-BE49-F238E27FC236}">
                <a16:creationId xmlns:a16="http://schemas.microsoft.com/office/drawing/2014/main" id="{31889571-C740-9CF7-BDDE-A1F57494B56D}"/>
              </a:ext>
            </a:extLst>
          </p:cNvPr>
          <p:cNvCxnSpPr>
            <a:cxnSpLocks/>
          </p:cNvCxnSpPr>
          <p:nvPr/>
        </p:nvCxnSpPr>
        <p:spPr>
          <a:xfrm flipH="1" flipV="1">
            <a:off x="6869546" y="2355649"/>
            <a:ext cx="300181" cy="463751"/>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2EB780FB-DDA3-C63E-625D-199B40BB8E02}"/>
              </a:ext>
            </a:extLst>
          </p:cNvPr>
          <p:cNvCxnSpPr>
            <a:cxnSpLocks/>
          </p:cNvCxnSpPr>
          <p:nvPr/>
        </p:nvCxnSpPr>
        <p:spPr>
          <a:xfrm flipV="1">
            <a:off x="8079509" y="2342432"/>
            <a:ext cx="438728" cy="476968"/>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0E1A9E9-3F30-CF27-EC9C-4D83BF5EEC44}"/>
              </a:ext>
            </a:extLst>
          </p:cNvPr>
          <p:cNvCxnSpPr>
            <a:cxnSpLocks/>
            <a:endCxn id="2" idx="2"/>
          </p:cNvCxnSpPr>
          <p:nvPr/>
        </p:nvCxnSpPr>
        <p:spPr>
          <a:xfrm flipV="1">
            <a:off x="7721601" y="3336636"/>
            <a:ext cx="0" cy="305728"/>
          </a:xfrm>
          <a:prstGeom prst="line">
            <a:avLst/>
          </a:prstGeom>
        </p:spPr>
        <p:style>
          <a:lnRef idx="1">
            <a:schemeClr val="dk1"/>
          </a:lnRef>
          <a:fillRef idx="0">
            <a:schemeClr val="dk1"/>
          </a:fillRef>
          <a:effectRef idx="0">
            <a:schemeClr val="dk1"/>
          </a:effectRef>
          <a:fontRef idx="minor">
            <a:schemeClr val="tx1"/>
          </a:fontRef>
        </p:style>
      </p:cxnSp>
      <p:sp>
        <p:nvSpPr>
          <p:cNvPr id="8" name="Flowchart: Decision 7">
            <a:extLst>
              <a:ext uri="{FF2B5EF4-FFF2-40B4-BE49-F238E27FC236}">
                <a16:creationId xmlns:a16="http://schemas.microsoft.com/office/drawing/2014/main" id="{47E977E9-2388-1D11-2A87-44C8A9A83ACD}"/>
              </a:ext>
            </a:extLst>
          </p:cNvPr>
          <p:cNvSpPr/>
          <p:nvPr/>
        </p:nvSpPr>
        <p:spPr>
          <a:xfrm>
            <a:off x="7233804" y="3642364"/>
            <a:ext cx="975591" cy="517236"/>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HAS</a:t>
            </a:r>
            <a:endParaRPr lang="en-US" sz="1200" dirty="0"/>
          </a:p>
        </p:txBody>
      </p:sp>
      <p:cxnSp>
        <p:nvCxnSpPr>
          <p:cNvPr id="9" name="Straight Connector 8">
            <a:extLst>
              <a:ext uri="{FF2B5EF4-FFF2-40B4-BE49-F238E27FC236}">
                <a16:creationId xmlns:a16="http://schemas.microsoft.com/office/drawing/2014/main" id="{06541EA9-C3BD-F9E0-9067-F123FA1A3C9A}"/>
              </a:ext>
            </a:extLst>
          </p:cNvPr>
          <p:cNvCxnSpPr>
            <a:cxnSpLocks/>
          </p:cNvCxnSpPr>
          <p:nvPr/>
        </p:nvCxnSpPr>
        <p:spPr>
          <a:xfrm flipV="1">
            <a:off x="7721599" y="4159600"/>
            <a:ext cx="0" cy="305728"/>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D7688D53-3835-1A17-BFC8-447287BC3C51}"/>
              </a:ext>
            </a:extLst>
          </p:cNvPr>
          <p:cNvSpPr/>
          <p:nvPr/>
        </p:nvSpPr>
        <p:spPr>
          <a:xfrm>
            <a:off x="6746007" y="4465328"/>
            <a:ext cx="1951184"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CATEGORY_DETAIL</a:t>
            </a:r>
          </a:p>
        </p:txBody>
      </p:sp>
      <p:cxnSp>
        <p:nvCxnSpPr>
          <p:cNvPr id="11" name="Straight Connector 10">
            <a:extLst>
              <a:ext uri="{FF2B5EF4-FFF2-40B4-BE49-F238E27FC236}">
                <a16:creationId xmlns:a16="http://schemas.microsoft.com/office/drawing/2014/main" id="{8B4282D9-DC68-0869-9B96-71ADF756BE4C}"/>
              </a:ext>
            </a:extLst>
          </p:cNvPr>
          <p:cNvCxnSpPr>
            <a:cxnSpLocks/>
            <a:endCxn id="10" idx="1"/>
          </p:cNvCxnSpPr>
          <p:nvPr/>
        </p:nvCxnSpPr>
        <p:spPr>
          <a:xfrm>
            <a:off x="6338454" y="4723946"/>
            <a:ext cx="407553" cy="0"/>
          </a:xfrm>
          <a:prstGeom prst="line">
            <a:avLst/>
          </a:prstGeom>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C1210346-05CD-2A3D-6B34-D7AE2B7F0955}"/>
              </a:ext>
            </a:extLst>
          </p:cNvPr>
          <p:cNvSpPr/>
          <p:nvPr/>
        </p:nvSpPr>
        <p:spPr>
          <a:xfrm>
            <a:off x="5128491" y="4501203"/>
            <a:ext cx="1209963" cy="44548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t>CAT_ID</a:t>
            </a:r>
          </a:p>
        </p:txBody>
      </p:sp>
      <p:sp>
        <p:nvSpPr>
          <p:cNvPr id="13" name="Oval 12">
            <a:extLst>
              <a:ext uri="{FF2B5EF4-FFF2-40B4-BE49-F238E27FC236}">
                <a16:creationId xmlns:a16="http://schemas.microsoft.com/office/drawing/2014/main" id="{A18FB25C-A43F-232B-F6CE-DD70EAE09E17}"/>
              </a:ext>
            </a:extLst>
          </p:cNvPr>
          <p:cNvSpPr/>
          <p:nvPr/>
        </p:nvSpPr>
        <p:spPr>
          <a:xfrm>
            <a:off x="5659582" y="5302863"/>
            <a:ext cx="1209963" cy="44548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Type</a:t>
            </a:r>
          </a:p>
        </p:txBody>
      </p:sp>
      <p:sp>
        <p:nvSpPr>
          <p:cNvPr id="14" name="Oval 13">
            <a:extLst>
              <a:ext uri="{FF2B5EF4-FFF2-40B4-BE49-F238E27FC236}">
                <a16:creationId xmlns:a16="http://schemas.microsoft.com/office/drawing/2014/main" id="{D28DA4AA-BD23-A7B4-69AF-B8C114D9EE71}"/>
              </a:ext>
            </a:extLst>
          </p:cNvPr>
          <p:cNvSpPr/>
          <p:nvPr/>
        </p:nvSpPr>
        <p:spPr>
          <a:xfrm>
            <a:off x="7116617" y="5357079"/>
            <a:ext cx="1209963" cy="44548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Status</a:t>
            </a:r>
          </a:p>
        </p:txBody>
      </p:sp>
      <p:sp>
        <p:nvSpPr>
          <p:cNvPr id="15" name="Oval 14">
            <a:extLst>
              <a:ext uri="{FF2B5EF4-FFF2-40B4-BE49-F238E27FC236}">
                <a16:creationId xmlns:a16="http://schemas.microsoft.com/office/drawing/2014/main" id="{0F0A56F6-332D-79DC-968C-F7C901CD6E98}"/>
              </a:ext>
            </a:extLst>
          </p:cNvPr>
          <p:cNvSpPr/>
          <p:nvPr/>
        </p:nvSpPr>
        <p:spPr>
          <a:xfrm>
            <a:off x="8771084" y="5357079"/>
            <a:ext cx="1326441" cy="44548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Incoming date</a:t>
            </a:r>
          </a:p>
        </p:txBody>
      </p:sp>
      <p:sp>
        <p:nvSpPr>
          <p:cNvPr id="16" name="Oval 15">
            <a:extLst>
              <a:ext uri="{FF2B5EF4-FFF2-40B4-BE49-F238E27FC236}">
                <a16:creationId xmlns:a16="http://schemas.microsoft.com/office/drawing/2014/main" id="{C0C2394A-DE27-6F19-7350-EBB7B66C3CF6}"/>
              </a:ext>
            </a:extLst>
          </p:cNvPr>
          <p:cNvSpPr/>
          <p:nvPr/>
        </p:nvSpPr>
        <p:spPr>
          <a:xfrm>
            <a:off x="9131430" y="4501203"/>
            <a:ext cx="1326441" cy="44548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Outgoing date</a:t>
            </a:r>
          </a:p>
        </p:txBody>
      </p:sp>
      <p:cxnSp>
        <p:nvCxnSpPr>
          <p:cNvPr id="17" name="Straight Connector 16">
            <a:extLst>
              <a:ext uri="{FF2B5EF4-FFF2-40B4-BE49-F238E27FC236}">
                <a16:creationId xmlns:a16="http://schemas.microsoft.com/office/drawing/2014/main" id="{D5B3EAA5-4D20-448B-AE6C-0A80EA6EFA6A}"/>
              </a:ext>
            </a:extLst>
          </p:cNvPr>
          <p:cNvCxnSpPr>
            <a:cxnSpLocks/>
            <a:stCxn id="13" idx="0"/>
          </p:cNvCxnSpPr>
          <p:nvPr/>
        </p:nvCxnSpPr>
        <p:spPr>
          <a:xfrm flipV="1">
            <a:off x="6264564" y="4982564"/>
            <a:ext cx="481443" cy="32029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8A3B04E-BB65-B274-5168-618E4AAEC570}"/>
              </a:ext>
            </a:extLst>
          </p:cNvPr>
          <p:cNvCxnSpPr>
            <a:cxnSpLocks/>
            <a:stCxn id="14" idx="0"/>
            <a:endCxn id="10" idx="2"/>
          </p:cNvCxnSpPr>
          <p:nvPr/>
        </p:nvCxnSpPr>
        <p:spPr>
          <a:xfrm flipV="1">
            <a:off x="7721599" y="4982564"/>
            <a:ext cx="0" cy="374515"/>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57CEB0E-7898-AB56-A34B-1B3C28F5F6F9}"/>
              </a:ext>
            </a:extLst>
          </p:cNvPr>
          <p:cNvCxnSpPr>
            <a:cxnSpLocks/>
            <a:stCxn id="15" idx="0"/>
          </p:cNvCxnSpPr>
          <p:nvPr/>
        </p:nvCxnSpPr>
        <p:spPr>
          <a:xfrm flipH="1" flipV="1">
            <a:off x="8697191" y="4942296"/>
            <a:ext cx="737114" cy="414783"/>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391513A-F699-2EEF-8CE4-4C2C5970ADE7}"/>
              </a:ext>
            </a:extLst>
          </p:cNvPr>
          <p:cNvCxnSpPr>
            <a:cxnSpLocks/>
            <a:stCxn id="16" idx="2"/>
            <a:endCxn id="10" idx="3"/>
          </p:cNvCxnSpPr>
          <p:nvPr/>
        </p:nvCxnSpPr>
        <p:spPr>
          <a:xfrm flipH="1">
            <a:off x="8697191" y="4723946"/>
            <a:ext cx="434239" cy="0"/>
          </a:xfrm>
          <a:prstGeom prst="line">
            <a:avLst/>
          </a:prstGeom>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4FDBAC98-947E-AF86-B749-B60BA29CB894}"/>
              </a:ext>
            </a:extLst>
          </p:cNvPr>
          <p:cNvSpPr/>
          <p:nvPr/>
        </p:nvSpPr>
        <p:spPr>
          <a:xfrm>
            <a:off x="6179128" y="1944760"/>
            <a:ext cx="1209963" cy="44548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u="sng" dirty="0"/>
              <a:t>CAT_ID</a:t>
            </a:r>
          </a:p>
        </p:txBody>
      </p:sp>
      <p:sp>
        <p:nvSpPr>
          <p:cNvPr id="39" name="Oval 38">
            <a:extLst>
              <a:ext uri="{FF2B5EF4-FFF2-40B4-BE49-F238E27FC236}">
                <a16:creationId xmlns:a16="http://schemas.microsoft.com/office/drawing/2014/main" id="{1FF1BC6E-C9DF-090F-69FB-EF850426E3DF}"/>
              </a:ext>
            </a:extLst>
          </p:cNvPr>
          <p:cNvSpPr/>
          <p:nvPr/>
        </p:nvSpPr>
        <p:spPr>
          <a:xfrm>
            <a:off x="7827819" y="1931543"/>
            <a:ext cx="1209963" cy="44548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Name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8599" y="228598"/>
          <a:ext cx="11734800" cy="5638801"/>
        </p:xfrm>
        <a:graphic>
          <a:graphicData uri="http://schemas.openxmlformats.org/drawingml/2006/table">
            <a:tbl>
              <a:tblPr firstRow="1" bandRow="1">
                <a:tableStyleId>{5940675A-B579-460E-94D1-54222C63F5DA}</a:tableStyleId>
              </a:tblPr>
              <a:tblGrid>
                <a:gridCol w="381001">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8305799">
                  <a:extLst>
                    <a:ext uri="{9D8B030D-6E8A-4147-A177-3AD203B41FA5}">
                      <a16:colId xmlns:a16="http://schemas.microsoft.com/office/drawing/2014/main" val="20002"/>
                    </a:ext>
                  </a:extLst>
                </a:gridCol>
              </a:tblGrid>
              <a:tr h="1571197">
                <a:tc>
                  <a:txBody>
                    <a:bodyPr/>
                    <a:lstStyle/>
                    <a:p>
                      <a:r>
                        <a:rPr lang="en-US" dirty="0">
                          <a:latin typeface="Cambria" pitchFamily="18" charset="0"/>
                          <a:ea typeface="Cambria" pitchFamily="18" charset="0"/>
                        </a:rPr>
                        <a:t>9</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Improve the data dictionary presentation by specifying what data category is being captured.</a:t>
                      </a:r>
                      <a:endParaRPr lang="en-US" dirty="0">
                        <a:latin typeface="Cambria" pitchFamily="18" charset="0"/>
                        <a:ea typeface="Cambria" pitchFamily="18" charset="0"/>
                      </a:endParaRPr>
                    </a:p>
                  </a:txBody>
                  <a:tcPr/>
                </a:tc>
                <a:tc>
                  <a:txBody>
                    <a:bodyPr/>
                    <a:lstStyle/>
                    <a:p>
                      <a:pPr algn="ctr"/>
                      <a:r>
                        <a:rPr lang="en-US" sz="1400" b="0" i="0" u="none" strike="noStrike" cap="none" dirty="0">
                          <a:solidFill>
                            <a:schemeClr val="tx1"/>
                          </a:solidFill>
                          <a:latin typeface="Cambria" pitchFamily="18" charset="0"/>
                          <a:ea typeface="Cambria" pitchFamily="18" charset="0"/>
                          <a:cs typeface="+mn-cs"/>
                          <a:sym typeface="Arial"/>
                        </a:rPr>
                        <a:t>Refer to page 49 to 58.</a:t>
                      </a:r>
                      <a:endParaRPr lang="en-US" dirty="0">
                        <a:latin typeface="Cambria" pitchFamily="18" charset="0"/>
                        <a:ea typeface="Cambria" pitchFamily="18" charset="0"/>
                      </a:endParaRPr>
                    </a:p>
                  </a:txBody>
                  <a:tcPr/>
                </a:tc>
                <a:extLst>
                  <a:ext uri="{0D108BD9-81ED-4DB2-BD59-A6C34878D82A}">
                    <a16:rowId xmlns:a16="http://schemas.microsoft.com/office/drawing/2014/main" val="10000"/>
                  </a:ext>
                </a:extLst>
              </a:tr>
              <a:tr h="544319">
                <a:tc>
                  <a:txBody>
                    <a:bodyPr/>
                    <a:lstStyle/>
                    <a:p>
                      <a:r>
                        <a:rPr lang="en-US" dirty="0">
                          <a:latin typeface="Cambria" pitchFamily="18" charset="0"/>
                          <a:ea typeface="Cambria" pitchFamily="18" charset="0"/>
                        </a:rPr>
                        <a:t>10</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Be specific in naming tables.</a:t>
                      </a:r>
                      <a:endParaRPr lang="en-US" dirty="0">
                        <a:latin typeface="Cambria" pitchFamily="18" charset="0"/>
                        <a:ea typeface="Cambria" pitchFamily="18" charset="0"/>
                      </a:endParaRPr>
                    </a:p>
                  </a:txBody>
                  <a:tcPr/>
                </a:tc>
                <a:tc>
                  <a:txBody>
                    <a:bodyPr/>
                    <a:lstStyle/>
                    <a:p>
                      <a:pPr algn="ctr"/>
                      <a:r>
                        <a:rPr lang="en-US" sz="1400" b="0" i="0" u="none" strike="noStrike" cap="none" dirty="0">
                          <a:solidFill>
                            <a:schemeClr val="tx1"/>
                          </a:solidFill>
                          <a:latin typeface="Cambria" pitchFamily="18" charset="0"/>
                          <a:ea typeface="Cambria" pitchFamily="18" charset="0"/>
                          <a:cs typeface="+mn-cs"/>
                          <a:sym typeface="Arial"/>
                        </a:rPr>
                        <a:t>Refer to page 54 &amp; 55.</a:t>
                      </a:r>
                      <a:endParaRPr lang="en-US" dirty="0">
                        <a:latin typeface="Cambria" pitchFamily="18" charset="0"/>
                        <a:ea typeface="Cambria" pitchFamily="18" charset="0"/>
                      </a:endParaRPr>
                    </a:p>
                  </a:txBody>
                  <a:tcPr/>
                </a:tc>
                <a:extLst>
                  <a:ext uri="{0D108BD9-81ED-4DB2-BD59-A6C34878D82A}">
                    <a16:rowId xmlns:a16="http://schemas.microsoft.com/office/drawing/2014/main" val="10001"/>
                  </a:ext>
                </a:extLst>
              </a:tr>
              <a:tr h="3523285">
                <a:tc>
                  <a:txBody>
                    <a:bodyPr/>
                    <a:lstStyle/>
                    <a:p>
                      <a:r>
                        <a:rPr lang="en-US" dirty="0">
                          <a:latin typeface="Cambria" pitchFamily="18" charset="0"/>
                          <a:ea typeface="Cambria" pitchFamily="18" charset="0"/>
                        </a:rPr>
                        <a:t>11</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Remove </a:t>
                      </a:r>
                      <a:r>
                        <a:rPr lang="en-US" sz="1400" b="0" i="0" u="none" strike="noStrike" cap="none" dirty="0" err="1">
                          <a:solidFill>
                            <a:schemeClr val="tx1"/>
                          </a:solidFill>
                          <a:latin typeface="Cambria" pitchFamily="18" charset="0"/>
                          <a:ea typeface="Cambria" pitchFamily="18" charset="0"/>
                          <a:cs typeface="+mn-cs"/>
                          <a:sym typeface="Arial"/>
                        </a:rPr>
                        <a:t>Barangays</a:t>
                      </a:r>
                      <a:r>
                        <a:rPr lang="en-US" sz="1400" b="0" i="0" u="none" strike="noStrike" cap="none" dirty="0">
                          <a:solidFill>
                            <a:schemeClr val="tx1"/>
                          </a:solidFill>
                          <a:latin typeface="Cambria" pitchFamily="18" charset="0"/>
                          <a:ea typeface="Cambria" pitchFamily="18" charset="0"/>
                          <a:cs typeface="+mn-cs"/>
                          <a:sym typeface="Arial"/>
                        </a:rPr>
                        <a:t>/Municipalities, these are not necessary.</a:t>
                      </a:r>
                      <a:endParaRPr lang="en-US" dirty="0">
                        <a:latin typeface="Cambria" pitchFamily="18" charset="0"/>
                        <a:ea typeface="Cambria" pitchFamily="18" charset="0"/>
                      </a:endParaRPr>
                    </a:p>
                  </a:txBody>
                  <a:tcPr/>
                </a:tc>
                <a:tc>
                  <a:txBody>
                    <a:bodyPr/>
                    <a:lstStyle/>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p>
                      <a:endParaRPr lang="en-US" dirty="0">
                        <a:latin typeface="Cambria" pitchFamily="18" charset="0"/>
                        <a:ea typeface="Cambria"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37258737"/>
              </p:ext>
            </p:extLst>
          </p:nvPr>
        </p:nvGraphicFramePr>
        <p:xfrm>
          <a:off x="457200" y="76200"/>
          <a:ext cx="11506199" cy="5791200"/>
        </p:xfrm>
        <a:graphic>
          <a:graphicData uri="http://schemas.openxmlformats.org/drawingml/2006/table">
            <a:tbl>
              <a:tblPr firstRow="1" bandRow="1">
                <a:tableStyleId>{5940675A-B579-460E-94D1-54222C63F5DA}</a:tableStyleId>
              </a:tblPr>
              <a:tblGrid>
                <a:gridCol w="11506199">
                  <a:extLst>
                    <a:ext uri="{9D8B030D-6E8A-4147-A177-3AD203B41FA5}">
                      <a16:colId xmlns:a16="http://schemas.microsoft.com/office/drawing/2014/main" val="20000"/>
                    </a:ext>
                  </a:extLst>
                </a:gridCol>
              </a:tblGrid>
              <a:tr h="5791200">
                <a:tc>
                  <a:txBody>
                    <a:bodyPr/>
                    <a:lstStyle/>
                    <a:p>
                      <a:r>
                        <a:rPr lang="en-US" dirty="0">
                          <a:latin typeface="Cambria" pitchFamily="18" charset="0"/>
                          <a:ea typeface="Cambria" pitchFamily="18" charset="0"/>
                        </a:rPr>
                        <a:t>Before:</a:t>
                      </a:r>
                    </a:p>
                  </a:txBody>
                  <a:tcPr/>
                </a:tc>
                <a:extLst>
                  <a:ext uri="{0D108BD9-81ED-4DB2-BD59-A6C34878D82A}">
                    <a16:rowId xmlns:a16="http://schemas.microsoft.com/office/drawing/2014/main" val="10000"/>
                  </a:ext>
                </a:extLst>
              </a:tr>
            </a:tbl>
          </a:graphicData>
        </a:graphic>
      </p:graphicFrame>
      <p:pic>
        <p:nvPicPr>
          <p:cNvPr id="5" name="Picture 4"/>
          <p:cNvPicPr/>
          <p:nvPr/>
        </p:nvPicPr>
        <p:blipFill>
          <a:blip r:embed="rId2"/>
          <a:stretch>
            <a:fillRect/>
          </a:stretch>
        </p:blipFill>
        <p:spPr>
          <a:xfrm>
            <a:off x="1600200" y="533400"/>
            <a:ext cx="9144000" cy="50780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65146016"/>
              </p:ext>
            </p:extLst>
          </p:nvPr>
        </p:nvGraphicFramePr>
        <p:xfrm>
          <a:off x="152400" y="152400"/>
          <a:ext cx="11811000" cy="5715000"/>
        </p:xfrm>
        <a:graphic>
          <a:graphicData uri="http://schemas.openxmlformats.org/drawingml/2006/table">
            <a:tbl>
              <a:tblPr firstRow="1" bandRow="1">
                <a:tableStyleId>{5940675A-B579-460E-94D1-54222C63F5DA}</a:tableStyleId>
              </a:tblPr>
              <a:tblGrid>
                <a:gridCol w="11811000">
                  <a:extLst>
                    <a:ext uri="{9D8B030D-6E8A-4147-A177-3AD203B41FA5}">
                      <a16:colId xmlns:a16="http://schemas.microsoft.com/office/drawing/2014/main" val="20000"/>
                    </a:ext>
                  </a:extLst>
                </a:gridCol>
              </a:tblGrid>
              <a:tr h="5715000">
                <a:tc>
                  <a:txBody>
                    <a:bodyPr/>
                    <a:lstStyle/>
                    <a:p>
                      <a:r>
                        <a:rPr lang="en-US" dirty="0">
                          <a:latin typeface="Cambria" pitchFamily="18" charset="0"/>
                          <a:ea typeface="Cambria" pitchFamily="18" charset="0"/>
                        </a:rPr>
                        <a:t>Updated:</a:t>
                      </a:r>
                    </a:p>
                  </a:txBody>
                  <a:tcPr/>
                </a:tc>
                <a:extLst>
                  <a:ext uri="{0D108BD9-81ED-4DB2-BD59-A6C34878D82A}">
                    <a16:rowId xmlns:a16="http://schemas.microsoft.com/office/drawing/2014/main" val="10000"/>
                  </a:ext>
                </a:extLst>
              </a:tr>
            </a:tbl>
          </a:graphicData>
        </a:graphic>
      </p:graphicFrame>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268039"/>
            <a:ext cx="8458200" cy="5523161"/>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62795352"/>
              </p:ext>
            </p:extLst>
          </p:nvPr>
        </p:nvGraphicFramePr>
        <p:xfrm>
          <a:off x="152400" y="152397"/>
          <a:ext cx="11810999" cy="5803867"/>
        </p:xfrm>
        <a:graphic>
          <a:graphicData uri="http://schemas.openxmlformats.org/drawingml/2006/table">
            <a:tbl>
              <a:tblPr firstRow="1" bandRow="1">
                <a:tableStyleId>{5940675A-B579-460E-94D1-54222C63F5DA}</a:tableStyleId>
              </a:tblPr>
              <a:tblGrid>
                <a:gridCol w="5334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8305799">
                  <a:extLst>
                    <a:ext uri="{9D8B030D-6E8A-4147-A177-3AD203B41FA5}">
                      <a16:colId xmlns:a16="http://schemas.microsoft.com/office/drawing/2014/main" val="20002"/>
                    </a:ext>
                  </a:extLst>
                </a:gridCol>
              </a:tblGrid>
              <a:tr h="805147">
                <a:tc>
                  <a:txBody>
                    <a:bodyPr/>
                    <a:lstStyle/>
                    <a:p>
                      <a:r>
                        <a:rPr lang="en-US" dirty="0">
                          <a:latin typeface="Cambria" pitchFamily="18" charset="0"/>
                          <a:ea typeface="Cambria" pitchFamily="18" charset="0"/>
                        </a:rPr>
                        <a:t>12</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Study what specific type of document can the client send to CHED.</a:t>
                      </a:r>
                      <a:endParaRPr lang="en-US" dirty="0">
                        <a:latin typeface="Cambria" pitchFamily="18" charset="0"/>
                        <a:ea typeface="Cambria" pitchFamily="18" charset="0"/>
                      </a:endParaRPr>
                    </a:p>
                  </a:txBody>
                  <a:tcPr/>
                </a:tc>
                <a:tc>
                  <a:txBody>
                    <a:bodyPr/>
                    <a:lstStyle/>
                    <a:p>
                      <a:pPr algn="ctr"/>
                      <a:r>
                        <a:rPr lang="en-US" sz="1400" b="0" i="0" u="none" strike="noStrike" cap="none" dirty="0">
                          <a:solidFill>
                            <a:schemeClr val="tx1"/>
                          </a:solidFill>
                          <a:latin typeface="Cambria" pitchFamily="18" charset="0"/>
                          <a:ea typeface="Cambria" pitchFamily="18" charset="0"/>
                          <a:cs typeface="+mn-cs"/>
                          <a:sym typeface="Arial"/>
                        </a:rPr>
                        <a:t>Figure refer to comment number 8.</a:t>
                      </a:r>
                      <a:endParaRPr lang="en-US" dirty="0">
                        <a:latin typeface="Cambria" pitchFamily="18" charset="0"/>
                        <a:ea typeface="Cambria" pitchFamily="18" charset="0"/>
                      </a:endParaRPr>
                    </a:p>
                  </a:txBody>
                  <a:tcPr/>
                </a:tc>
                <a:extLst>
                  <a:ext uri="{0D108BD9-81ED-4DB2-BD59-A6C34878D82A}">
                    <a16:rowId xmlns:a16="http://schemas.microsoft.com/office/drawing/2014/main" val="10000"/>
                  </a:ext>
                </a:extLst>
              </a:tr>
              <a:tr h="2242856">
                <a:tc>
                  <a:txBody>
                    <a:bodyPr/>
                    <a:lstStyle/>
                    <a:p>
                      <a:r>
                        <a:rPr lang="en-US" dirty="0">
                          <a:latin typeface="Cambria" pitchFamily="18" charset="0"/>
                          <a:ea typeface="Cambria" pitchFamily="18" charset="0"/>
                        </a:rPr>
                        <a:t>13</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For the proposed system diagram, change the data flow of the entity Supervisor (or all employees of CHED but with different restrictions in viewing data or information) from Confirmation to send or store. Regional Director can also issue a memo or store information in the system.</a:t>
                      </a:r>
                      <a:endParaRPr lang="en-US" dirty="0">
                        <a:latin typeface="Cambria" pitchFamily="18" charset="0"/>
                        <a:ea typeface="Cambria" pitchFamily="18" charset="0"/>
                      </a:endParaRPr>
                    </a:p>
                  </a:txBody>
                  <a:tcPr/>
                </a:tc>
                <a:tc>
                  <a:txBody>
                    <a:bodyPr/>
                    <a:lstStyle/>
                    <a:p>
                      <a:pPr algn="l"/>
                      <a:r>
                        <a:rPr lang="en-US" sz="1400" b="0" i="0" u="none" strike="noStrike" cap="none" dirty="0">
                          <a:solidFill>
                            <a:schemeClr val="tx1"/>
                          </a:solidFill>
                          <a:latin typeface="Cambria" pitchFamily="18" charset="0"/>
                          <a:ea typeface="Cambria" pitchFamily="18" charset="0"/>
                          <a:cs typeface="+mn-cs"/>
                          <a:sym typeface="Arial"/>
                        </a:rPr>
                        <a:t>Before:</a:t>
                      </a: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p>
                      <a:pPr algn="ctr"/>
                      <a:endParaRPr lang="en-US" sz="1400" b="0" i="0" u="none" strike="noStrike" cap="none" dirty="0">
                        <a:solidFill>
                          <a:schemeClr val="tx1"/>
                        </a:solidFill>
                        <a:latin typeface="Cambria" pitchFamily="18" charset="0"/>
                        <a:ea typeface="Cambria" pitchFamily="18" charset="0"/>
                        <a:cs typeface="+mn-cs"/>
                        <a:sym typeface="Arial"/>
                      </a:endParaRPr>
                    </a:p>
                  </a:txBody>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6C2B3692-0ACA-6F89-D8AF-AB76AAEA0FB0}"/>
              </a:ext>
            </a:extLst>
          </p:cNvPr>
          <p:cNvPicPr>
            <a:picLocks noChangeAspect="1"/>
          </p:cNvPicPr>
          <p:nvPr/>
        </p:nvPicPr>
        <p:blipFill>
          <a:blip r:embed="rId2"/>
          <a:stretch>
            <a:fillRect/>
          </a:stretch>
        </p:blipFill>
        <p:spPr>
          <a:xfrm>
            <a:off x="4572000" y="1371600"/>
            <a:ext cx="6580315" cy="3733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BEEEA6F2-1078-14BD-7787-20B3A4DCB869}"/>
              </a:ext>
            </a:extLst>
          </p:cNvPr>
          <p:cNvGraphicFramePr>
            <a:graphicFrameLocks noGrp="1"/>
          </p:cNvGraphicFramePr>
          <p:nvPr>
            <p:extLst>
              <p:ext uri="{D42A27DB-BD31-4B8C-83A1-F6EECF244321}">
                <p14:modId xmlns:p14="http://schemas.microsoft.com/office/powerpoint/2010/main" val="2364530126"/>
              </p:ext>
            </p:extLst>
          </p:nvPr>
        </p:nvGraphicFramePr>
        <p:xfrm>
          <a:off x="152400" y="304800"/>
          <a:ext cx="11734800" cy="5638800"/>
        </p:xfrm>
        <a:graphic>
          <a:graphicData uri="http://schemas.openxmlformats.org/drawingml/2006/table">
            <a:tbl>
              <a:tblPr firstRow="1" bandRow="1">
                <a:tableStyleId>{5940675A-B579-460E-94D1-54222C63F5DA}</a:tableStyleId>
              </a:tblPr>
              <a:tblGrid>
                <a:gridCol w="11734800">
                  <a:extLst>
                    <a:ext uri="{9D8B030D-6E8A-4147-A177-3AD203B41FA5}">
                      <a16:colId xmlns:a16="http://schemas.microsoft.com/office/drawing/2014/main" val="440241817"/>
                    </a:ext>
                  </a:extLst>
                </a:gridCol>
              </a:tblGrid>
              <a:tr h="5638800">
                <a:tc>
                  <a:txBody>
                    <a:bodyPr/>
                    <a:lstStyle/>
                    <a:p>
                      <a:r>
                        <a:rPr lang="en-US" sz="1600" dirty="0">
                          <a:latin typeface="Cambria" panose="02040503050406030204" pitchFamily="18" charset="0"/>
                          <a:ea typeface="Cambria" panose="02040503050406030204" pitchFamily="18" charset="0"/>
                        </a:rPr>
                        <a:t>Updated:</a:t>
                      </a:r>
                    </a:p>
                    <a:p>
                      <a:pPr algn="ctr"/>
                      <a:endParaRPr lang="en-US" sz="16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262613531"/>
                  </a:ext>
                </a:extLst>
              </a:tr>
            </a:tbl>
          </a:graphicData>
        </a:graphic>
      </p:graphicFrame>
      <p:pic>
        <p:nvPicPr>
          <p:cNvPr id="7" name="Picture 6">
            <a:extLst>
              <a:ext uri="{FF2B5EF4-FFF2-40B4-BE49-F238E27FC236}">
                <a16:creationId xmlns:a16="http://schemas.microsoft.com/office/drawing/2014/main" id="{B7A1D4A0-A706-EDF6-B520-03B14065CA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33400"/>
            <a:ext cx="9003686" cy="5250881"/>
          </a:xfrm>
          <a:prstGeom prst="rect">
            <a:avLst/>
          </a:prstGeom>
          <a:noFill/>
          <a:ln>
            <a:noFill/>
          </a:ln>
        </p:spPr>
      </p:pic>
    </p:spTree>
    <p:extLst>
      <p:ext uri="{BB962C8B-B14F-4D97-AF65-F5344CB8AC3E}">
        <p14:creationId xmlns:p14="http://schemas.microsoft.com/office/powerpoint/2010/main" val="1446543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95595541"/>
              </p:ext>
            </p:extLst>
          </p:nvPr>
        </p:nvGraphicFramePr>
        <p:xfrm>
          <a:off x="190500" y="762000"/>
          <a:ext cx="11810999" cy="4572000"/>
        </p:xfrm>
        <a:graphic>
          <a:graphicData uri="http://schemas.openxmlformats.org/drawingml/2006/table">
            <a:tbl>
              <a:tblPr firstRow="1" bandRow="1">
                <a:tableStyleId>{5940675A-B579-460E-94D1-54222C63F5DA}</a:tableStyleId>
              </a:tblPr>
              <a:tblGrid>
                <a:gridCol w="5334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8305799">
                  <a:extLst>
                    <a:ext uri="{9D8B030D-6E8A-4147-A177-3AD203B41FA5}">
                      <a16:colId xmlns:a16="http://schemas.microsoft.com/office/drawing/2014/main" val="20002"/>
                    </a:ext>
                  </a:extLst>
                </a:gridCol>
              </a:tblGrid>
              <a:tr h="4572000">
                <a:tc>
                  <a:txBody>
                    <a:bodyPr/>
                    <a:lstStyle/>
                    <a:p>
                      <a:r>
                        <a:rPr lang="en-US" dirty="0">
                          <a:latin typeface="Cambria" pitchFamily="18" charset="0"/>
                          <a:ea typeface="Cambria" pitchFamily="18" charset="0"/>
                        </a:rPr>
                        <a:t>14</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System design must be discussed further with Dr. </a:t>
                      </a:r>
                      <a:r>
                        <a:rPr lang="en-US" sz="1400" b="0" i="0" u="none" strike="noStrike" cap="none" dirty="0" err="1">
                          <a:solidFill>
                            <a:schemeClr val="tx1"/>
                          </a:solidFill>
                          <a:latin typeface="Cambria" pitchFamily="18" charset="0"/>
                          <a:ea typeface="Cambria" pitchFamily="18" charset="0"/>
                          <a:cs typeface="+mn-cs"/>
                          <a:sym typeface="Arial"/>
                        </a:rPr>
                        <a:t>Apag</a:t>
                      </a:r>
                      <a:r>
                        <a:rPr lang="en-US" sz="1400" b="0" i="0" u="none" strike="noStrike" cap="none" dirty="0">
                          <a:solidFill>
                            <a:schemeClr val="tx1"/>
                          </a:solidFill>
                          <a:latin typeface="Cambria" pitchFamily="18" charset="0"/>
                          <a:ea typeface="Cambria" pitchFamily="18" charset="0"/>
                          <a:cs typeface="+mn-cs"/>
                          <a:sym typeface="Arial"/>
                        </a:rPr>
                        <a:t> and the research team.</a:t>
                      </a:r>
                      <a:endParaRPr lang="en-US" dirty="0">
                        <a:latin typeface="Cambria" pitchFamily="18" charset="0"/>
                        <a:ea typeface="Cambria" pitchFamily="18" charset="0"/>
                      </a:endParaRPr>
                    </a:p>
                  </a:txBody>
                  <a:tcPr/>
                </a:tc>
                <a:tc>
                  <a:txBody>
                    <a:bodyPr/>
                    <a:lstStyle/>
                    <a:p>
                      <a:pPr algn="ctr"/>
                      <a:r>
                        <a:rPr lang="en-US" sz="1400" b="0" i="0" u="none" strike="noStrike" cap="none" dirty="0">
                          <a:solidFill>
                            <a:schemeClr val="tx1"/>
                          </a:solidFill>
                          <a:latin typeface="Cambria" pitchFamily="18" charset="0"/>
                          <a:ea typeface="Cambria" pitchFamily="18" charset="0"/>
                          <a:cs typeface="+mn-cs"/>
                          <a:sym typeface="Arial"/>
                        </a:rPr>
                        <a:t>July 6, 2023.</a:t>
                      </a:r>
                      <a:endParaRPr lang="en-US" dirty="0">
                        <a:latin typeface="Cambria" pitchFamily="18" charset="0"/>
                        <a:ea typeface="Cambria" pitchFamily="18" charset="0"/>
                      </a:endParaRPr>
                    </a:p>
                  </a:txBody>
                  <a:tcPr/>
                </a:tc>
                <a:extLst>
                  <a:ext uri="{0D108BD9-81ED-4DB2-BD59-A6C34878D82A}">
                    <a16:rowId xmlns:a16="http://schemas.microsoft.com/office/drawing/2014/main" val="10002"/>
                  </a:ext>
                </a:extLst>
              </a:tr>
            </a:tbl>
          </a:graphicData>
        </a:graphic>
      </p:graphicFrame>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1143000"/>
            <a:ext cx="5791200" cy="3886200"/>
          </a:xfrm>
          <a:prstGeom prst="rect">
            <a:avLst/>
          </a:prstGeom>
          <a:noFill/>
          <a:ln>
            <a:noFill/>
          </a:ln>
        </p:spPr>
      </p:pic>
    </p:spTree>
    <p:extLst>
      <p:ext uri="{BB962C8B-B14F-4D97-AF65-F5344CB8AC3E}">
        <p14:creationId xmlns:p14="http://schemas.microsoft.com/office/powerpoint/2010/main" val="141171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4253408" y="2321859"/>
            <a:ext cx="3474168"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a:latin typeface="Cambria"/>
                <a:ea typeface="Cambria"/>
                <a:cs typeface="Cambria"/>
                <a:sym typeface="Cambria"/>
              </a:rPr>
              <a:t>Thank You!</a:t>
            </a:r>
            <a:endParaRPr b="1">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p:nvPr/>
        </p:nvSpPr>
        <p:spPr>
          <a:xfrm>
            <a:off x="874834" y="162807"/>
            <a:ext cx="10442331" cy="830997"/>
          </a:xfrm>
          <a:prstGeom prst="rect">
            <a:avLst/>
          </a:prstGeom>
          <a:noFill/>
          <a:ln>
            <a:noFill/>
          </a:ln>
        </p:spPr>
        <p:txBody>
          <a:bodyPr spcFirstLastPara="1" wrap="square" lIns="91425" tIns="45700" rIns="91425" bIns="45700" anchor="t" anchorCtr="0">
            <a:spAutoFit/>
          </a:bodyPr>
          <a:lstStyle/>
          <a:p>
            <a:pPr algn="ctr"/>
            <a:r>
              <a:rPr lang="en-US" sz="2400" b="1" i="0" u="none" strike="noStrike" cap="none" dirty="0">
                <a:solidFill>
                  <a:srgbClr val="000000"/>
                </a:solidFill>
                <a:latin typeface="Cambria"/>
                <a:ea typeface="Cambria"/>
                <a:cs typeface="Cambria"/>
                <a:sym typeface="Cambria"/>
              </a:rPr>
              <a:t>“</a:t>
            </a:r>
            <a:r>
              <a:rPr lang="en-US" sz="2400" b="1" u="sng" dirty="0">
                <a:latin typeface="Cambria" pitchFamily="18" charset="0"/>
                <a:ea typeface="Cambria" pitchFamily="18" charset="0"/>
              </a:rPr>
              <a:t>RECORDS MANAGEMENT INFORMATION SYSTEM OF</a:t>
            </a:r>
            <a:endParaRPr lang="en-US" sz="2400" dirty="0">
              <a:latin typeface="Cambria" pitchFamily="18" charset="0"/>
              <a:ea typeface="Cambria" pitchFamily="18" charset="0"/>
            </a:endParaRPr>
          </a:p>
          <a:p>
            <a:pPr algn="ctr"/>
            <a:r>
              <a:rPr lang="en-US" sz="2400" b="1" u="sng" dirty="0">
                <a:latin typeface="Cambria" pitchFamily="18" charset="0"/>
                <a:ea typeface="Cambria" pitchFamily="18" charset="0"/>
              </a:rPr>
              <a:t>COMMISSION ON HIGHER EDUCATION – REGION X</a:t>
            </a:r>
            <a:r>
              <a:rPr lang="en-US" sz="2400" b="1" i="0" u="none" strike="noStrike" cap="none" dirty="0">
                <a:solidFill>
                  <a:srgbClr val="000000"/>
                </a:solidFill>
                <a:latin typeface="Cambria"/>
                <a:ea typeface="Cambria"/>
                <a:cs typeface="Cambria"/>
                <a:sym typeface="Cambria"/>
              </a:rPr>
              <a:t>”</a:t>
            </a:r>
            <a:endParaRPr sz="1600" b="0" i="0" u="none" strike="noStrike" cap="none">
              <a:solidFill>
                <a:srgbClr val="000000"/>
              </a:solidFill>
              <a:latin typeface="Cambria"/>
              <a:ea typeface="Cambria"/>
              <a:cs typeface="Cambria"/>
              <a:sym typeface="Cambria"/>
            </a:endParaRPr>
          </a:p>
        </p:txBody>
      </p:sp>
      <p:sp>
        <p:nvSpPr>
          <p:cNvPr id="97" name="Google Shape;97;p14"/>
          <p:cNvSpPr txBox="1"/>
          <p:nvPr/>
        </p:nvSpPr>
        <p:spPr>
          <a:xfrm>
            <a:off x="457200" y="4572000"/>
            <a:ext cx="32766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dirty="0">
                <a:latin typeface="Cambria"/>
                <a:ea typeface="Cambria"/>
                <a:sym typeface="Cambria"/>
              </a:rPr>
              <a:t>TIPSY BLESS LAGROSAS</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Cambria"/>
                <a:ea typeface="Cambria"/>
                <a:cs typeface="Cambria"/>
                <a:sym typeface="Cambria"/>
              </a:rPr>
              <a:t>Programmer / UI Designer</a:t>
            </a:r>
            <a:endParaRPr dirty="0"/>
          </a:p>
          <a:p>
            <a:pPr lvl="0"/>
            <a:r>
              <a:rPr lang="en-US" sz="1200" dirty="0">
                <a:latin typeface="Cambria"/>
                <a:ea typeface="Cambria"/>
                <a:cs typeface="Cambria"/>
                <a:sym typeface="Cambria"/>
              </a:rPr>
              <a:t>tlagrosas41997@liceo.edu.ph</a:t>
            </a:r>
            <a:endParaRPr sz="1200" b="0" i="0" u="none" strike="noStrike" cap="none" dirty="0">
              <a:solidFill>
                <a:srgbClr val="000000"/>
              </a:solidFill>
              <a:latin typeface="Cambria"/>
              <a:ea typeface="Cambria"/>
              <a:cs typeface="Cambria"/>
              <a:sym typeface="Cambria"/>
            </a:endParaRPr>
          </a:p>
        </p:txBody>
      </p:sp>
      <p:sp>
        <p:nvSpPr>
          <p:cNvPr id="101" name="Google Shape;101;p14"/>
          <p:cNvSpPr txBox="1"/>
          <p:nvPr/>
        </p:nvSpPr>
        <p:spPr>
          <a:xfrm>
            <a:off x="8610600" y="4572000"/>
            <a:ext cx="31242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dirty="0">
                <a:latin typeface="Cambria"/>
                <a:ea typeface="Cambria"/>
                <a:sym typeface="Cambria"/>
              </a:rPr>
              <a:t>JEMRY CAIN MAGDUA</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Cambria"/>
                <a:ea typeface="Cambria"/>
                <a:cs typeface="Cambria"/>
                <a:sym typeface="Cambria"/>
              </a:rPr>
              <a:t>Technical Writer</a:t>
            </a:r>
            <a:endParaRPr dirty="0"/>
          </a:p>
          <a:p>
            <a:pPr marL="0" marR="0" lvl="0" indent="0" algn="l" rtl="0">
              <a:lnSpc>
                <a:spcPct val="100000"/>
              </a:lnSpc>
              <a:spcBef>
                <a:spcPts val="0"/>
              </a:spcBef>
              <a:spcAft>
                <a:spcPts val="0"/>
              </a:spcAft>
              <a:buNone/>
            </a:pPr>
            <a:r>
              <a:rPr lang="en-US" sz="1200" dirty="0">
                <a:latin typeface="Cambria"/>
                <a:ea typeface="Cambria"/>
                <a:cs typeface="Cambria"/>
                <a:sym typeface="Cambria"/>
              </a:rPr>
              <a:t>jmagdua18689</a:t>
            </a:r>
            <a:r>
              <a:rPr lang="en-US" sz="1200" b="0" i="0" u="none" strike="noStrike" cap="none" dirty="0">
                <a:solidFill>
                  <a:srgbClr val="000000"/>
                </a:solidFill>
                <a:latin typeface="Cambria"/>
                <a:ea typeface="Cambria"/>
                <a:cs typeface="Cambria"/>
                <a:sym typeface="Cambria"/>
              </a:rPr>
              <a:t>@liceo.edu.ph</a:t>
            </a:r>
            <a:endParaRPr sz="1200" b="0" i="0" u="none" strike="noStrike" cap="none" dirty="0">
              <a:solidFill>
                <a:srgbClr val="000000"/>
              </a:solidFill>
              <a:latin typeface="Cambria"/>
              <a:ea typeface="Cambria"/>
              <a:cs typeface="Cambria"/>
              <a:sym typeface="Cambria"/>
            </a:endParaRPr>
          </a:p>
        </p:txBody>
      </p:sp>
      <p:sp>
        <p:nvSpPr>
          <p:cNvPr id="102" name="Google Shape;102;p14"/>
          <p:cNvSpPr txBox="1"/>
          <p:nvPr/>
        </p:nvSpPr>
        <p:spPr>
          <a:xfrm>
            <a:off x="4343400" y="4572000"/>
            <a:ext cx="36576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dirty="0">
                <a:latin typeface="Cambria"/>
                <a:ea typeface="Cambria"/>
                <a:sym typeface="Cambria"/>
              </a:rPr>
              <a:t>VON FRANCIS LA VICTORIA</a:t>
            </a:r>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ambria"/>
                <a:ea typeface="Cambria"/>
                <a:cs typeface="Cambria"/>
                <a:sym typeface="Cambria"/>
              </a:rPr>
              <a:t>Analyst / Database Designer</a:t>
            </a:r>
            <a:endParaRPr/>
          </a:p>
          <a:p>
            <a:pPr lvl="0"/>
            <a:r>
              <a:rPr lang="en-US" sz="1200" dirty="0">
                <a:latin typeface="Cambria"/>
                <a:ea typeface="Cambria"/>
                <a:cs typeface="Cambria"/>
                <a:sym typeface="Cambria"/>
              </a:rPr>
              <a:t>vlavictoria59452@liceo.edu.ph</a:t>
            </a:r>
            <a:endParaRPr/>
          </a:p>
        </p:txBody>
      </p:sp>
      <p:sp>
        <p:nvSpPr>
          <p:cNvPr id="103" name="Google Shape;103;p14"/>
          <p:cNvSpPr txBox="1"/>
          <p:nvPr/>
        </p:nvSpPr>
        <p:spPr>
          <a:xfrm>
            <a:off x="3840480" y="5657878"/>
            <a:ext cx="4684072" cy="338554"/>
          </a:xfrm>
          <a:prstGeom prst="rect">
            <a:avLst/>
          </a:prstGeom>
          <a:noFill/>
          <a:ln>
            <a:noFill/>
          </a:ln>
        </p:spPr>
        <p:txBody>
          <a:bodyPr spcFirstLastPara="1" wrap="square" lIns="91425" tIns="45700" rIns="91425" bIns="45700" anchor="t" anchorCtr="0">
            <a:spAutoFit/>
          </a:bodyPr>
          <a:lstStyle/>
          <a:p>
            <a:r>
              <a:rPr lang="en-US" sz="1600" b="1" i="0" u="none" strike="noStrike" cap="none" dirty="0">
                <a:solidFill>
                  <a:srgbClr val="000000"/>
                </a:solidFill>
                <a:latin typeface="Cambria"/>
                <a:ea typeface="Cambria"/>
                <a:cs typeface="Cambria"/>
                <a:sym typeface="Cambria"/>
              </a:rPr>
              <a:t>ADVISER : DR</a:t>
            </a:r>
            <a:r>
              <a:rPr lang="en-US" sz="1600" b="1" dirty="0">
                <a:latin typeface="Cambria"/>
                <a:ea typeface="Cambria"/>
                <a:cs typeface="Cambria"/>
                <a:sym typeface="Cambria"/>
              </a:rPr>
              <a:t>. JUN BRIAN TUBONGBANUA</a:t>
            </a:r>
            <a:endParaRPr/>
          </a:p>
        </p:txBody>
      </p:sp>
      <p:pic>
        <p:nvPicPr>
          <p:cNvPr id="10" name="Picture 9" descr="tipsy.png"/>
          <p:cNvPicPr>
            <a:picLocks noChangeAspect="1"/>
          </p:cNvPicPr>
          <p:nvPr/>
        </p:nvPicPr>
        <p:blipFill>
          <a:blip r:embed="rId3"/>
          <a:stretch>
            <a:fillRect/>
          </a:stretch>
        </p:blipFill>
        <p:spPr>
          <a:xfrm>
            <a:off x="666032" y="1131021"/>
            <a:ext cx="2839168" cy="3440979"/>
          </a:xfrm>
          <a:prstGeom prst="rect">
            <a:avLst/>
          </a:prstGeom>
        </p:spPr>
      </p:pic>
      <p:pic>
        <p:nvPicPr>
          <p:cNvPr id="11" name="Picture 10" descr="von.png"/>
          <p:cNvPicPr>
            <a:picLocks noChangeAspect="1"/>
          </p:cNvPicPr>
          <p:nvPr/>
        </p:nvPicPr>
        <p:blipFill>
          <a:blip r:embed="rId4"/>
          <a:stretch>
            <a:fillRect/>
          </a:stretch>
        </p:blipFill>
        <p:spPr>
          <a:xfrm>
            <a:off x="4440793" y="0"/>
            <a:ext cx="3407807" cy="4547532"/>
          </a:xfrm>
          <a:prstGeom prst="rect">
            <a:avLst/>
          </a:prstGeom>
        </p:spPr>
      </p:pic>
      <p:pic>
        <p:nvPicPr>
          <p:cNvPr id="12" name="Picture 11" descr="jemry.png"/>
          <p:cNvPicPr>
            <a:picLocks noChangeAspect="1"/>
          </p:cNvPicPr>
          <p:nvPr/>
        </p:nvPicPr>
        <p:blipFill>
          <a:blip r:embed="rId5"/>
          <a:stretch>
            <a:fillRect/>
          </a:stretch>
        </p:blipFill>
        <p:spPr>
          <a:xfrm>
            <a:off x="8534400" y="838200"/>
            <a:ext cx="2798969" cy="37350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10515600" cy="1325563"/>
          </a:xfrm>
        </p:spPr>
        <p:txBody>
          <a:bodyPr/>
          <a:lstStyle/>
          <a:p>
            <a:r>
              <a:rPr lang="en-US" b="1" dirty="0">
                <a:effectLst>
                  <a:outerShdw blurRad="38100" dist="38100" dir="2700000" algn="tl">
                    <a:srgbClr val="000000">
                      <a:alpha val="43137"/>
                    </a:srgbClr>
                  </a:outerShdw>
                </a:effectLst>
                <a:latin typeface="Cambria" pitchFamily="18" charset="0"/>
                <a:ea typeface="Cambria" pitchFamily="18" charset="0"/>
              </a:rPr>
              <a:t>Introduction</a:t>
            </a:r>
          </a:p>
        </p:txBody>
      </p:sp>
      <p:sp>
        <p:nvSpPr>
          <p:cNvPr id="3" name="Text Placeholder 2"/>
          <p:cNvSpPr>
            <a:spLocks noGrp="1"/>
          </p:cNvSpPr>
          <p:nvPr>
            <p:ph type="body" idx="1"/>
          </p:nvPr>
        </p:nvSpPr>
        <p:spPr>
          <a:xfrm>
            <a:off x="533400" y="1143000"/>
            <a:ext cx="10515600" cy="4351338"/>
          </a:xfrm>
        </p:spPr>
        <p:txBody>
          <a:bodyPr>
            <a:normAutofit fontScale="92500" lnSpcReduction="10000"/>
          </a:bodyPr>
          <a:lstStyle/>
          <a:p>
            <a:pPr algn="just"/>
            <a:r>
              <a:rPr lang="en-US" dirty="0">
                <a:solidFill>
                  <a:srgbClr val="000000"/>
                </a:solidFill>
                <a:latin typeface="Cambria" pitchFamily="18" charset="0"/>
                <a:ea typeface="Cambria" pitchFamily="18" charset="0"/>
                <a:cs typeface="Times New Roman" panose="02020603050405020304" pitchFamily="18" charset="0"/>
                <a:sym typeface="Arial"/>
              </a:rPr>
              <a:t>The Commission on Higher Education (CHED) is responsible for the supervision and regulation of higher education institutions in the Philippines. As part of its mandate, CHED is required to maintain accurate and up-to-date records of its operations and activities.</a:t>
            </a:r>
          </a:p>
          <a:p>
            <a:pPr algn="just">
              <a:buNone/>
            </a:pPr>
            <a:endParaRPr lang="en-US" dirty="0">
              <a:solidFill>
                <a:srgbClr val="000000"/>
              </a:solidFill>
              <a:latin typeface="Cambria" pitchFamily="18" charset="0"/>
              <a:ea typeface="Cambria" pitchFamily="18" charset="0"/>
              <a:cs typeface="Times New Roman" panose="02020603050405020304" pitchFamily="18" charset="0"/>
              <a:sym typeface="Arial"/>
            </a:endParaRPr>
          </a:p>
          <a:p>
            <a:pPr algn="just"/>
            <a:r>
              <a:rPr lang="en-US" dirty="0">
                <a:solidFill>
                  <a:srgbClr val="000000"/>
                </a:solidFill>
                <a:latin typeface="Cambria" pitchFamily="18" charset="0"/>
                <a:ea typeface="Cambria" pitchFamily="18" charset="0"/>
                <a:cs typeface="Times New Roman" panose="02020603050405020304" pitchFamily="18" charset="0"/>
                <a:sym typeface="Arial"/>
              </a:rPr>
              <a:t>This project will also explore the challenges in implementing and maintaining the system, as well as potential areas for improvement. Ultimately, this project aims to contribute to the ongoing development and improvement of the CHED10 Records Management System, as well as to advance the field of records management more broadly.</a:t>
            </a:r>
            <a:endParaRPr lang="en-US" dirty="0">
              <a:latin typeface="Cambria" pitchFamily="18" charset="0"/>
              <a:ea typeface="Cambria"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10515600" cy="1325563"/>
          </a:xfrm>
        </p:spPr>
        <p:txBody>
          <a:bodyPr/>
          <a:lstStyle/>
          <a:p>
            <a:r>
              <a:rPr lang="en-US" b="1" dirty="0">
                <a:effectLst>
                  <a:outerShdw blurRad="38100" dist="38100" dir="2700000" algn="tl">
                    <a:srgbClr val="000000">
                      <a:alpha val="43137"/>
                    </a:srgbClr>
                  </a:outerShdw>
                </a:effectLst>
                <a:latin typeface="Cambria" pitchFamily="18" charset="0"/>
                <a:ea typeface="Cambria" pitchFamily="18" charset="0"/>
              </a:rPr>
              <a:t>Statement of the Problem</a:t>
            </a:r>
          </a:p>
        </p:txBody>
      </p:sp>
      <p:sp>
        <p:nvSpPr>
          <p:cNvPr id="3" name="Text Placeholder 2"/>
          <p:cNvSpPr>
            <a:spLocks noGrp="1"/>
          </p:cNvSpPr>
          <p:nvPr>
            <p:ph type="body" idx="1"/>
          </p:nvPr>
        </p:nvSpPr>
        <p:spPr>
          <a:xfrm>
            <a:off x="533400" y="1143000"/>
            <a:ext cx="10515600" cy="4351338"/>
          </a:xfrm>
        </p:spPr>
        <p:txBody>
          <a:bodyPr/>
          <a:lstStyle/>
          <a:p>
            <a:pPr marL="342900">
              <a:lnSpc>
                <a:spcPct val="150000"/>
              </a:lnSpc>
              <a:buFont typeface="Arial" panose="020B0604020202020204" pitchFamily="34" charset="0"/>
              <a:buChar char="•"/>
            </a:pPr>
            <a:r>
              <a:rPr lang="en-PH" dirty="0">
                <a:solidFill>
                  <a:srgbClr val="0D0D0D"/>
                </a:solidFill>
                <a:latin typeface="Cambria" pitchFamily="18" charset="0"/>
                <a:ea typeface="Cambria" pitchFamily="18" charset="0"/>
                <a:cs typeface="Times New Roman" panose="02020603050405020304" pitchFamily="18" charset="0"/>
              </a:rPr>
              <a:t>Unorganized recording keeping system resulted to misplaced of the documents</a:t>
            </a:r>
            <a:r>
              <a:rPr lang="en-US" dirty="0">
                <a:latin typeface="Cambria" pitchFamily="18" charset="0"/>
                <a:ea typeface="Cambria" pitchFamily="18" charset="0"/>
                <a:cs typeface="Times New Roman" panose="02020603050405020304" pitchFamily="18" charset="0"/>
              </a:rPr>
              <a:t>;</a:t>
            </a:r>
          </a:p>
          <a:p>
            <a:pPr marL="342900">
              <a:lnSpc>
                <a:spcPct val="150000"/>
              </a:lnSpc>
              <a:buFont typeface="Arial" panose="020B0604020202020204" pitchFamily="34" charset="0"/>
              <a:buChar char="•"/>
            </a:pPr>
            <a:r>
              <a:rPr lang="en-US" dirty="0">
                <a:latin typeface="Cambria" pitchFamily="18" charset="0"/>
                <a:ea typeface="Cambria" pitchFamily="18" charset="0"/>
                <a:cs typeface="Times New Roman" panose="02020603050405020304" pitchFamily="18" charset="0"/>
              </a:rPr>
              <a:t>Difficulties organizing and searching for records;</a:t>
            </a:r>
          </a:p>
          <a:p>
            <a:pPr marL="342900" marR="3175" lvl="0" algn="just">
              <a:lnSpc>
                <a:spcPct val="200000"/>
              </a:lnSpc>
              <a:spcBef>
                <a:spcPts val="0"/>
              </a:spcBef>
              <a:buFont typeface="Arial" panose="020B0604020202020204" pitchFamily="34" charset="0"/>
              <a:buChar char="•"/>
            </a:pPr>
            <a:r>
              <a:rPr lang="en-PH" dirty="0">
                <a:solidFill>
                  <a:srgbClr val="0D0D0D"/>
                </a:solidFill>
                <a:latin typeface="Cambria" pitchFamily="18" charset="0"/>
                <a:ea typeface="Cambria" pitchFamily="18" charset="0"/>
                <a:cs typeface="Times New Roman" panose="02020603050405020304" pitchFamily="18" charset="0"/>
              </a:rPr>
              <a:t>Inadequate document tracking; and</a:t>
            </a:r>
            <a:endParaRPr lang="en-PH" dirty="0">
              <a:latin typeface="Cambria" pitchFamily="18" charset="0"/>
              <a:ea typeface="Cambria" pitchFamily="18" charset="0"/>
              <a:cs typeface="Times New Roman" panose="02020603050405020304" pitchFamily="18" charset="0"/>
            </a:endParaRPr>
          </a:p>
          <a:p>
            <a:pPr marL="342900" marR="3175" lvl="0" algn="just">
              <a:lnSpc>
                <a:spcPct val="200000"/>
              </a:lnSpc>
              <a:spcBef>
                <a:spcPts val="0"/>
              </a:spcBef>
              <a:buFont typeface="Arial" panose="020B0604020202020204" pitchFamily="34" charset="0"/>
              <a:buChar char="•"/>
            </a:pPr>
            <a:r>
              <a:rPr lang="en-PH" dirty="0">
                <a:solidFill>
                  <a:srgbClr val="0D0D0D"/>
                </a:solidFill>
                <a:latin typeface="Cambria" pitchFamily="18" charset="0"/>
                <a:ea typeface="Cambria" pitchFamily="18" charset="0"/>
                <a:cs typeface="Times New Roman" panose="02020603050405020304" pitchFamily="18" charset="0"/>
              </a:rPr>
              <a:t>Manual generates reports.</a:t>
            </a:r>
            <a:endParaRPr lang="en-PH" dirty="0">
              <a:latin typeface="Cambria" pitchFamily="18" charset="0"/>
              <a:ea typeface="Cambria"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10515600" cy="1325563"/>
          </a:xfrm>
        </p:spPr>
        <p:txBody>
          <a:bodyPr/>
          <a:lstStyle/>
          <a:p>
            <a:r>
              <a:rPr lang="en-US" b="1" dirty="0">
                <a:effectLst>
                  <a:outerShdw blurRad="38100" dist="38100" dir="2700000" algn="tl">
                    <a:srgbClr val="000000">
                      <a:alpha val="43137"/>
                    </a:srgbClr>
                  </a:outerShdw>
                </a:effectLst>
                <a:latin typeface="Cambria" pitchFamily="18" charset="0"/>
                <a:ea typeface="Cambria" pitchFamily="18" charset="0"/>
              </a:rPr>
              <a:t>Specific Objectives</a:t>
            </a:r>
          </a:p>
        </p:txBody>
      </p:sp>
      <p:sp>
        <p:nvSpPr>
          <p:cNvPr id="3" name="Text Placeholder 2"/>
          <p:cNvSpPr>
            <a:spLocks noGrp="1"/>
          </p:cNvSpPr>
          <p:nvPr>
            <p:ph type="body" idx="1"/>
          </p:nvPr>
        </p:nvSpPr>
        <p:spPr>
          <a:xfrm>
            <a:off x="533400" y="1524000"/>
            <a:ext cx="10972800" cy="4495800"/>
          </a:xfrm>
        </p:spPr>
        <p:txBody>
          <a:bodyPr>
            <a:normAutofit/>
          </a:bodyPr>
          <a:lstStyle/>
          <a:p>
            <a:pPr lvl="0" indent="-457200" algn="just">
              <a:lnSpc>
                <a:spcPct val="200000"/>
              </a:lnSpc>
              <a:spcBef>
                <a:spcPts val="0"/>
              </a:spcBef>
              <a:buClr>
                <a:srgbClr val="000000"/>
              </a:buClr>
              <a:buSzTx/>
              <a:buFont typeface="Arial" panose="020B0604020202020204" pitchFamily="34" charset="0"/>
              <a:buChar char="•"/>
            </a:pPr>
            <a:r>
              <a:rPr lang="en-US" sz="2400" dirty="0">
                <a:solidFill>
                  <a:srgbClr val="000000"/>
                </a:solidFill>
                <a:latin typeface="Cambria" pitchFamily="18" charset="0"/>
                <a:ea typeface="Cambria" pitchFamily="18" charset="0"/>
                <a:cs typeface="Arial" panose="020B0604020202020204" pitchFamily="34" charset="0"/>
                <a:sym typeface="Arial"/>
              </a:rPr>
              <a:t>Develop a centralize and digitize record management system to minimize the reliance on paper-based documentation and maintain accurate records; </a:t>
            </a:r>
          </a:p>
          <a:p>
            <a:pPr lvl="0" indent="-457200" algn="just">
              <a:lnSpc>
                <a:spcPct val="200000"/>
              </a:lnSpc>
              <a:spcBef>
                <a:spcPts val="0"/>
              </a:spcBef>
              <a:buClr>
                <a:srgbClr val="000000"/>
              </a:buClr>
              <a:buSzTx/>
              <a:buFont typeface="Arial" panose="020B0604020202020204" pitchFamily="34" charset="0"/>
              <a:buChar char="•"/>
            </a:pPr>
            <a:r>
              <a:rPr lang="en-US" sz="2400" dirty="0">
                <a:solidFill>
                  <a:srgbClr val="000000"/>
                </a:solidFill>
                <a:latin typeface="Cambria" pitchFamily="18" charset="0"/>
                <a:ea typeface="Cambria" pitchFamily="18" charset="0"/>
                <a:cs typeface="Arial" panose="020B0604020202020204" pitchFamily="34" charset="0"/>
                <a:sym typeface="Arial"/>
              </a:rPr>
              <a:t>Develop an user friendly search engine of the system;</a:t>
            </a:r>
          </a:p>
          <a:p>
            <a:pPr lvl="0" indent="-457200" algn="just">
              <a:lnSpc>
                <a:spcPct val="200000"/>
              </a:lnSpc>
              <a:spcBef>
                <a:spcPts val="0"/>
              </a:spcBef>
              <a:buClr>
                <a:srgbClr val="000000"/>
              </a:buClr>
              <a:buSzTx/>
              <a:buFont typeface="Arial" panose="020B0604020202020204" pitchFamily="34" charset="0"/>
              <a:buChar char="•"/>
            </a:pPr>
            <a:r>
              <a:rPr lang="en-US" sz="2400" dirty="0">
                <a:solidFill>
                  <a:srgbClr val="000000"/>
                </a:solidFill>
                <a:latin typeface="Cambria" pitchFamily="18" charset="0"/>
                <a:ea typeface="Cambria" pitchFamily="18" charset="0"/>
                <a:cs typeface="Arial" panose="020B0604020202020204" pitchFamily="34" charset="0"/>
                <a:sym typeface="Arial"/>
              </a:rPr>
              <a:t>Create a mechanism for tracking documents; and</a:t>
            </a:r>
          </a:p>
          <a:p>
            <a:pPr lvl="0" indent="-457200" algn="just">
              <a:lnSpc>
                <a:spcPct val="200000"/>
              </a:lnSpc>
              <a:spcBef>
                <a:spcPts val="0"/>
              </a:spcBef>
              <a:buClr>
                <a:srgbClr val="000000"/>
              </a:buClr>
              <a:buSzTx/>
              <a:buFont typeface="Arial" panose="020B0604020202020204" pitchFamily="34" charset="0"/>
              <a:buChar char="•"/>
            </a:pPr>
            <a:r>
              <a:rPr lang="en-US" sz="2400" dirty="0">
                <a:solidFill>
                  <a:srgbClr val="000000"/>
                </a:solidFill>
                <a:latin typeface="Cambria" pitchFamily="18" charset="0"/>
                <a:ea typeface="Cambria" pitchFamily="18" charset="0"/>
                <a:cs typeface="Arial" panose="020B0604020202020204" pitchFamily="34" charset="0"/>
                <a:sym typeface="Arial"/>
              </a:rPr>
              <a:t>Generate reports by category and status of documents.</a:t>
            </a:r>
          </a:p>
          <a:p>
            <a:pPr lvl="0" indent="-457200" algn="just">
              <a:lnSpc>
                <a:spcPct val="150000"/>
              </a:lnSpc>
              <a:spcBef>
                <a:spcPts val="0"/>
              </a:spcBef>
              <a:buClr>
                <a:srgbClr val="000000"/>
              </a:buClr>
              <a:buSzTx/>
              <a:buFont typeface="Arial" panose="020B0604020202020204" pitchFamily="34" charset="0"/>
              <a:buChar char="•"/>
            </a:pPr>
            <a:endParaRPr lang="en-US" sz="2400" dirty="0">
              <a:solidFill>
                <a:srgbClr val="000000"/>
              </a:solidFill>
              <a:latin typeface="Cambria" pitchFamily="18" charset="0"/>
              <a:ea typeface="Cambria" pitchFamily="18" charset="0"/>
              <a:cs typeface="Arial" panose="020B0604020202020204" pitchFamily="34" charset="0"/>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Cambria" panose="02040503050406030204" pitchFamily="18" charset="0"/>
                <a:ea typeface="Cambria" panose="02040503050406030204" pitchFamily="18" charset="0"/>
                <a:cs typeface="Lao UI" panose="020B0502040204020203" pitchFamily="34" charset="0"/>
              </a:rPr>
              <a:t>Preliminary Oral Defense</a:t>
            </a:r>
            <a:br>
              <a:rPr lang="en-US" b="1" dirty="0">
                <a:latin typeface="Cambria" panose="02040503050406030204" pitchFamily="18" charset="0"/>
                <a:ea typeface="Cambria" panose="02040503050406030204" pitchFamily="18" charset="0"/>
                <a:cs typeface="Lao UI" panose="020B0502040204020203" pitchFamily="34" charset="0"/>
              </a:rPr>
            </a:br>
            <a:r>
              <a:rPr lang="en-US" b="1" dirty="0">
                <a:latin typeface="Cambria" panose="02040503050406030204" pitchFamily="18" charset="0"/>
                <a:ea typeface="Cambria" panose="02040503050406030204" pitchFamily="18" charset="0"/>
                <a:cs typeface="Lao UI" panose="020B0502040204020203" pitchFamily="34" charset="0"/>
              </a:rPr>
              <a:t>List of Comments</a:t>
            </a:r>
            <a:br>
              <a:rPr lang="en-US" b="1" dirty="0">
                <a:latin typeface="Cambria" panose="02040503050406030204" pitchFamily="18" charset="0"/>
                <a:ea typeface="Cambria" panose="02040503050406030204" pitchFamily="18" charset="0"/>
                <a:cs typeface="Lao UI" panose="020B0502040204020203" pitchFamily="34" charset="0"/>
              </a:rPr>
            </a:br>
            <a:r>
              <a:rPr lang="en-US" sz="2800" b="1" dirty="0">
                <a:latin typeface="Cambria" panose="02040503050406030204" pitchFamily="18" charset="0"/>
                <a:ea typeface="Calibri" panose="020F0502020204030204" pitchFamily="34" charset="0"/>
                <a:cs typeface="Times New Roman" panose="02020603050405020304" pitchFamily="18" charset="0"/>
              </a:rPr>
              <a:t>June 14, 2023 | Google Meet</a:t>
            </a:r>
            <a:endParaRPr lang="en-US" dirty="0">
              <a:latin typeface="Cambria" pitchFamily="18" charset="0"/>
              <a:ea typeface="Cambria" pitchFamily="18" charset="0"/>
            </a:endParaRPr>
          </a:p>
        </p:txBody>
      </p:sp>
      <p:graphicFrame>
        <p:nvGraphicFramePr>
          <p:cNvPr id="4" name="Table 3"/>
          <p:cNvGraphicFramePr>
            <a:graphicFrameLocks noGrp="1"/>
          </p:cNvGraphicFramePr>
          <p:nvPr/>
        </p:nvGraphicFramePr>
        <p:xfrm>
          <a:off x="457200" y="2133600"/>
          <a:ext cx="11353800" cy="3403603"/>
        </p:xfrm>
        <a:graphic>
          <a:graphicData uri="http://schemas.openxmlformats.org/drawingml/2006/table">
            <a:tbl>
              <a:tblPr firstRow="1" bandRow="1">
                <a:tableStyleId>{5940675A-B579-460E-94D1-54222C63F5DA}</a:tableStyleId>
              </a:tblPr>
              <a:tblGrid>
                <a:gridCol w="745094">
                  <a:extLst>
                    <a:ext uri="{9D8B030D-6E8A-4147-A177-3AD203B41FA5}">
                      <a16:colId xmlns:a16="http://schemas.microsoft.com/office/drawing/2014/main" val="20000"/>
                    </a:ext>
                  </a:extLst>
                </a:gridCol>
                <a:gridCol w="10608706">
                  <a:extLst>
                    <a:ext uri="{9D8B030D-6E8A-4147-A177-3AD203B41FA5}">
                      <a16:colId xmlns:a16="http://schemas.microsoft.com/office/drawing/2014/main" val="20001"/>
                    </a:ext>
                  </a:extLst>
                </a:gridCol>
              </a:tblGrid>
              <a:tr h="379333">
                <a:tc>
                  <a:txBody>
                    <a:bodyPr/>
                    <a:lstStyle/>
                    <a:p>
                      <a:r>
                        <a:rPr lang="en-US" dirty="0"/>
                        <a:t>No.</a:t>
                      </a:r>
                      <a:endParaRPr lang="en-US" dirty="0">
                        <a:latin typeface="Cambria" pitchFamily="18" charset="0"/>
                        <a:ea typeface="Cambria" pitchFamily="18" charset="0"/>
                      </a:endParaRPr>
                    </a:p>
                  </a:txBody>
                  <a:tcPr/>
                </a:tc>
                <a:tc>
                  <a:txBody>
                    <a:bodyPr/>
                    <a:lstStyle/>
                    <a:p>
                      <a:pPr algn="ctr"/>
                      <a:r>
                        <a:rPr lang="en-US" dirty="0"/>
                        <a:t>Comments</a:t>
                      </a:r>
                      <a:endParaRPr lang="en-US" dirty="0">
                        <a:latin typeface="Cambria" pitchFamily="18" charset="0"/>
                        <a:ea typeface="Cambria" pitchFamily="18" charset="0"/>
                      </a:endParaRPr>
                    </a:p>
                  </a:txBody>
                  <a:tcPr/>
                </a:tc>
                <a:extLst>
                  <a:ext uri="{0D108BD9-81ED-4DB2-BD59-A6C34878D82A}">
                    <a16:rowId xmlns:a16="http://schemas.microsoft.com/office/drawing/2014/main" val="10000"/>
                  </a:ext>
                </a:extLst>
              </a:tr>
              <a:tr h="379333">
                <a:tc>
                  <a:txBody>
                    <a:bodyPr/>
                    <a:lstStyle/>
                    <a:p>
                      <a:r>
                        <a:rPr lang="en-US" dirty="0"/>
                        <a:t>1</a:t>
                      </a:r>
                      <a:endParaRPr lang="en-US" dirty="0">
                        <a:latin typeface="Cambria" pitchFamily="18" charset="0"/>
                        <a:ea typeface="Cambria" pitchFamily="18" charset="0"/>
                      </a:endParaRPr>
                    </a:p>
                  </a:txBody>
                  <a:tcPr/>
                </a:tc>
                <a:tc>
                  <a:txBody>
                    <a:bodyPr/>
                    <a:lstStyle/>
                    <a:p>
                      <a:pPr algn="just"/>
                      <a:r>
                        <a:rPr lang="en-US" sz="1400" u="none" strike="noStrike" cap="none" dirty="0">
                          <a:sym typeface="Arial"/>
                        </a:rPr>
                        <a:t>Essential reports must be generated by the system.</a:t>
                      </a:r>
                      <a:endParaRPr lang="en-US" dirty="0">
                        <a:latin typeface="Cambria" pitchFamily="18" charset="0"/>
                        <a:ea typeface="Cambria" pitchFamily="18" charset="0"/>
                      </a:endParaRPr>
                    </a:p>
                  </a:txBody>
                  <a:tcPr/>
                </a:tc>
                <a:extLst>
                  <a:ext uri="{0D108BD9-81ED-4DB2-BD59-A6C34878D82A}">
                    <a16:rowId xmlns:a16="http://schemas.microsoft.com/office/drawing/2014/main" val="10001"/>
                  </a:ext>
                </a:extLst>
              </a:tr>
              <a:tr h="379333">
                <a:tc>
                  <a:txBody>
                    <a:bodyPr/>
                    <a:lstStyle/>
                    <a:p>
                      <a:r>
                        <a:rPr lang="en-US" dirty="0"/>
                        <a:t>2</a:t>
                      </a:r>
                      <a:endParaRPr lang="en-US" dirty="0">
                        <a:latin typeface="Cambria" pitchFamily="18" charset="0"/>
                        <a:ea typeface="Cambria" pitchFamily="18" charset="0"/>
                      </a:endParaRPr>
                    </a:p>
                  </a:txBody>
                  <a:tcPr/>
                </a:tc>
                <a:tc>
                  <a:txBody>
                    <a:bodyPr/>
                    <a:lstStyle/>
                    <a:p>
                      <a:pPr algn="just"/>
                      <a:r>
                        <a:rPr lang="en-US" sz="1400" u="none" strike="noStrike" cap="none" dirty="0">
                          <a:sym typeface="Arial"/>
                        </a:rPr>
                        <a:t>Prepare a workflow validation checklist.</a:t>
                      </a:r>
                      <a:endParaRPr lang="en-US" dirty="0">
                        <a:latin typeface="Cambria" pitchFamily="18" charset="0"/>
                        <a:ea typeface="Cambria" pitchFamily="18" charset="0"/>
                      </a:endParaRPr>
                    </a:p>
                  </a:txBody>
                  <a:tcPr/>
                </a:tc>
                <a:extLst>
                  <a:ext uri="{0D108BD9-81ED-4DB2-BD59-A6C34878D82A}">
                    <a16:rowId xmlns:a16="http://schemas.microsoft.com/office/drawing/2014/main" val="10002"/>
                  </a:ext>
                </a:extLst>
              </a:tr>
              <a:tr h="379333">
                <a:tc>
                  <a:txBody>
                    <a:bodyPr/>
                    <a:lstStyle/>
                    <a:p>
                      <a:r>
                        <a:rPr lang="en-US" dirty="0"/>
                        <a:t>3</a:t>
                      </a:r>
                      <a:endParaRPr lang="en-US" dirty="0">
                        <a:latin typeface="Cambria" pitchFamily="18" charset="0"/>
                        <a:ea typeface="Cambria" pitchFamily="18" charset="0"/>
                      </a:endParaRPr>
                    </a:p>
                  </a:txBody>
                  <a:tcPr/>
                </a:tc>
                <a:tc>
                  <a:txBody>
                    <a:bodyPr/>
                    <a:lstStyle/>
                    <a:p>
                      <a:pPr algn="just"/>
                      <a:r>
                        <a:rPr lang="en-US" sz="1400" u="none" strike="noStrike" cap="none" dirty="0">
                          <a:sym typeface="Arial"/>
                        </a:rPr>
                        <a:t>Address access control (who sees who documents), backup, data integrity (mechanism)</a:t>
                      </a:r>
                      <a:endParaRPr lang="en-US" dirty="0">
                        <a:latin typeface="Cambria" pitchFamily="18" charset="0"/>
                        <a:ea typeface="Cambria" pitchFamily="18" charset="0"/>
                      </a:endParaRPr>
                    </a:p>
                  </a:txBody>
                  <a:tcPr/>
                </a:tc>
                <a:extLst>
                  <a:ext uri="{0D108BD9-81ED-4DB2-BD59-A6C34878D82A}">
                    <a16:rowId xmlns:a16="http://schemas.microsoft.com/office/drawing/2014/main" val="10003"/>
                  </a:ext>
                </a:extLst>
              </a:tr>
              <a:tr h="379333">
                <a:tc>
                  <a:txBody>
                    <a:bodyPr/>
                    <a:lstStyle/>
                    <a:p>
                      <a:r>
                        <a:rPr lang="en-US" dirty="0"/>
                        <a:t>4</a:t>
                      </a:r>
                      <a:endParaRPr lang="en-US" dirty="0">
                        <a:latin typeface="Cambria" pitchFamily="18" charset="0"/>
                        <a:ea typeface="Cambria" pitchFamily="18" charset="0"/>
                      </a:endParaRPr>
                    </a:p>
                  </a:txBody>
                  <a:tcPr/>
                </a:tc>
                <a:tc>
                  <a:txBody>
                    <a:bodyPr/>
                    <a:lstStyle/>
                    <a:p>
                      <a:pPr algn="just"/>
                      <a:r>
                        <a:rPr lang="en-US" sz="1400" u="none" strike="noStrike" cap="none" dirty="0">
                          <a:sym typeface="Arial"/>
                        </a:rPr>
                        <a:t>For the document validation (checker), try using hash. This might be the document fingerprint.</a:t>
                      </a:r>
                      <a:endParaRPr lang="en-US" dirty="0">
                        <a:latin typeface="Cambria" pitchFamily="18" charset="0"/>
                        <a:ea typeface="Cambria" pitchFamily="18" charset="0"/>
                      </a:endParaRPr>
                    </a:p>
                  </a:txBody>
                  <a:tcPr/>
                </a:tc>
                <a:extLst>
                  <a:ext uri="{0D108BD9-81ED-4DB2-BD59-A6C34878D82A}">
                    <a16:rowId xmlns:a16="http://schemas.microsoft.com/office/drawing/2014/main" val="10004"/>
                  </a:ext>
                </a:extLst>
              </a:tr>
              <a:tr h="748272">
                <a:tc>
                  <a:txBody>
                    <a:bodyPr/>
                    <a:lstStyle/>
                    <a:p>
                      <a:r>
                        <a:rPr lang="en-US" dirty="0"/>
                        <a:t>5</a:t>
                      </a:r>
                      <a:endParaRPr lang="en-US" dirty="0">
                        <a:latin typeface="Cambria" pitchFamily="18" charset="0"/>
                        <a:ea typeface="Cambria" pitchFamily="18" charset="0"/>
                      </a:endParaRPr>
                    </a:p>
                  </a:txBody>
                  <a:tcPr/>
                </a:tc>
                <a:tc>
                  <a:txBody>
                    <a:bodyPr/>
                    <a:lstStyle/>
                    <a:p>
                      <a:pPr algn="just"/>
                      <a:r>
                        <a:rPr lang="en-US" sz="1400" u="none" strike="noStrike" cap="none" dirty="0">
                          <a:sym typeface="Arial"/>
                        </a:rPr>
                        <a:t>Consider the requirement that government don’t want to host in commercialized drive (like Google Drive). Budget for the authentication drive must be studied. This is to address document leaks such as to how to secure the storage.</a:t>
                      </a:r>
                      <a:endParaRPr lang="en-US" dirty="0">
                        <a:latin typeface="Cambria" pitchFamily="18" charset="0"/>
                        <a:ea typeface="Cambria" pitchFamily="18" charset="0"/>
                      </a:endParaRPr>
                    </a:p>
                  </a:txBody>
                  <a:tcPr/>
                </a:tc>
                <a:extLst>
                  <a:ext uri="{0D108BD9-81ED-4DB2-BD59-A6C34878D82A}">
                    <a16:rowId xmlns:a16="http://schemas.microsoft.com/office/drawing/2014/main" val="10005"/>
                  </a:ext>
                </a:extLst>
              </a:tr>
              <a:tr h="379333">
                <a:tc>
                  <a:txBody>
                    <a:bodyPr/>
                    <a:lstStyle/>
                    <a:p>
                      <a:r>
                        <a:rPr lang="en-US" dirty="0"/>
                        <a:t>6</a:t>
                      </a:r>
                      <a:endParaRPr lang="en-US" dirty="0">
                        <a:latin typeface="Cambria" pitchFamily="18" charset="0"/>
                        <a:ea typeface="Cambria" pitchFamily="18" charset="0"/>
                      </a:endParaRPr>
                    </a:p>
                  </a:txBody>
                  <a:tcPr/>
                </a:tc>
                <a:tc>
                  <a:txBody>
                    <a:bodyPr/>
                    <a:lstStyle/>
                    <a:p>
                      <a:pPr algn="just"/>
                      <a:r>
                        <a:rPr lang="en-US" sz="1400" u="none" strike="noStrike" cap="none" dirty="0">
                          <a:sym typeface="Arial"/>
                        </a:rPr>
                        <a:t>Consider the compliance of document handling.</a:t>
                      </a:r>
                      <a:endParaRPr lang="en-US" dirty="0">
                        <a:latin typeface="Cambria" pitchFamily="18" charset="0"/>
                        <a:ea typeface="Cambria" pitchFamily="18" charset="0"/>
                      </a:endParaRPr>
                    </a:p>
                  </a:txBody>
                  <a:tcPr/>
                </a:tc>
                <a:extLst>
                  <a:ext uri="{0D108BD9-81ED-4DB2-BD59-A6C34878D82A}">
                    <a16:rowId xmlns:a16="http://schemas.microsoft.com/office/drawing/2014/main" val="10006"/>
                  </a:ext>
                </a:extLst>
              </a:tr>
              <a:tr h="379333">
                <a:tc>
                  <a:txBody>
                    <a:bodyPr/>
                    <a:lstStyle/>
                    <a:p>
                      <a:r>
                        <a:rPr lang="en-US" dirty="0"/>
                        <a:t>7</a:t>
                      </a:r>
                      <a:endParaRPr lang="en-US" dirty="0">
                        <a:latin typeface="Cambria" pitchFamily="18" charset="0"/>
                        <a:ea typeface="Cambria" pitchFamily="18" charset="0"/>
                      </a:endParaRPr>
                    </a:p>
                  </a:txBody>
                  <a:tcPr/>
                </a:tc>
                <a:tc>
                  <a:txBody>
                    <a:bodyPr/>
                    <a:lstStyle/>
                    <a:p>
                      <a:pPr algn="just"/>
                      <a:r>
                        <a:rPr lang="en-US" sz="1400" u="none" strike="noStrike" cap="none" dirty="0">
                          <a:sym typeface="Arial"/>
                        </a:rPr>
                        <a:t>The system must provide a process that checks</a:t>
                      </a:r>
                      <a:endParaRPr lang="en-US" dirty="0">
                        <a:latin typeface="Cambria" pitchFamily="18" charset="0"/>
                        <a:ea typeface="Cambria" pitchFamily="18" charset="0"/>
                      </a:endParaRP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Cambria" panose="02040503050406030204" pitchFamily="18" charset="0"/>
                <a:ea typeface="Cambria" panose="02040503050406030204" pitchFamily="18" charset="0"/>
                <a:cs typeface="Lao UI" panose="020B0502040204020203" pitchFamily="34" charset="0"/>
              </a:rPr>
              <a:t>Preliminary Oral Defense</a:t>
            </a:r>
            <a:br>
              <a:rPr lang="en-US" b="1" dirty="0">
                <a:latin typeface="Cambria" panose="02040503050406030204" pitchFamily="18" charset="0"/>
                <a:ea typeface="Cambria" panose="02040503050406030204" pitchFamily="18" charset="0"/>
                <a:cs typeface="Lao UI" panose="020B0502040204020203" pitchFamily="34" charset="0"/>
              </a:rPr>
            </a:br>
            <a:r>
              <a:rPr lang="en-US" b="1" dirty="0">
                <a:latin typeface="Cambria" panose="02040503050406030204" pitchFamily="18" charset="0"/>
                <a:ea typeface="Cambria" panose="02040503050406030204" pitchFamily="18" charset="0"/>
                <a:cs typeface="Lao UI" panose="020B0502040204020203" pitchFamily="34" charset="0"/>
              </a:rPr>
              <a:t>List of Comments</a:t>
            </a:r>
            <a:br>
              <a:rPr lang="en-US" b="1" dirty="0">
                <a:latin typeface="Cambria" panose="02040503050406030204" pitchFamily="18" charset="0"/>
                <a:ea typeface="Cambria" panose="02040503050406030204" pitchFamily="18" charset="0"/>
                <a:cs typeface="Lao UI" panose="020B0502040204020203" pitchFamily="34" charset="0"/>
              </a:rPr>
            </a:br>
            <a:r>
              <a:rPr lang="en-US" sz="2800" b="1" dirty="0">
                <a:latin typeface="Cambria" panose="02040503050406030204" pitchFamily="18" charset="0"/>
                <a:ea typeface="Calibri" panose="020F0502020204030204" pitchFamily="34" charset="0"/>
                <a:cs typeface="Times New Roman" panose="02020603050405020304" pitchFamily="18" charset="0"/>
              </a:rPr>
              <a:t>June 14, 2023 | Google Meet</a:t>
            </a:r>
            <a:endParaRPr lang="en-US" dirty="0"/>
          </a:p>
        </p:txBody>
      </p:sp>
      <p:graphicFrame>
        <p:nvGraphicFramePr>
          <p:cNvPr id="4" name="Table 3"/>
          <p:cNvGraphicFramePr>
            <a:graphicFrameLocks noGrp="1"/>
          </p:cNvGraphicFramePr>
          <p:nvPr/>
        </p:nvGraphicFramePr>
        <p:xfrm>
          <a:off x="457200" y="2057400"/>
          <a:ext cx="11353800" cy="3185159"/>
        </p:xfrm>
        <a:graphic>
          <a:graphicData uri="http://schemas.openxmlformats.org/drawingml/2006/table">
            <a:tbl>
              <a:tblPr firstRow="1" bandRow="1">
                <a:tableStyleId>{5940675A-B579-460E-94D1-54222C63F5DA}</a:tableStyleId>
              </a:tblPr>
              <a:tblGrid>
                <a:gridCol w="567690">
                  <a:extLst>
                    <a:ext uri="{9D8B030D-6E8A-4147-A177-3AD203B41FA5}">
                      <a16:colId xmlns:a16="http://schemas.microsoft.com/office/drawing/2014/main" val="20000"/>
                    </a:ext>
                  </a:extLst>
                </a:gridCol>
                <a:gridCol w="10786110">
                  <a:extLst>
                    <a:ext uri="{9D8B030D-6E8A-4147-A177-3AD203B41FA5}">
                      <a16:colId xmlns:a16="http://schemas.microsoft.com/office/drawing/2014/main" val="20001"/>
                    </a:ext>
                  </a:extLst>
                </a:gridCol>
              </a:tblGrid>
              <a:tr h="399513">
                <a:tc>
                  <a:txBody>
                    <a:bodyPr/>
                    <a:lstStyle/>
                    <a:p>
                      <a:r>
                        <a:rPr lang="en-US" dirty="0">
                          <a:latin typeface="Cambria" pitchFamily="18" charset="0"/>
                          <a:ea typeface="Cambria" pitchFamily="18" charset="0"/>
                        </a:rPr>
                        <a:t>8</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List of different types of documents/records must be identified and documented.</a:t>
                      </a:r>
                      <a:endParaRPr lang="en-US" dirty="0">
                        <a:latin typeface="Cambria" pitchFamily="18" charset="0"/>
                        <a:ea typeface="Cambria" pitchFamily="18" charset="0"/>
                      </a:endParaRPr>
                    </a:p>
                  </a:txBody>
                  <a:tcPr/>
                </a:tc>
                <a:extLst>
                  <a:ext uri="{0D108BD9-81ED-4DB2-BD59-A6C34878D82A}">
                    <a16:rowId xmlns:a16="http://schemas.microsoft.com/office/drawing/2014/main" val="10000"/>
                  </a:ext>
                </a:extLst>
              </a:tr>
              <a:tr h="399513">
                <a:tc>
                  <a:txBody>
                    <a:bodyPr/>
                    <a:lstStyle/>
                    <a:p>
                      <a:r>
                        <a:rPr lang="en-US" dirty="0">
                          <a:latin typeface="Cambria" pitchFamily="18" charset="0"/>
                          <a:ea typeface="Cambria" pitchFamily="18" charset="0"/>
                        </a:rPr>
                        <a:t>9</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Improve the data dictionary presentation by specifying what data category is being captured.</a:t>
                      </a:r>
                      <a:endParaRPr lang="en-US" dirty="0">
                        <a:latin typeface="Cambria" pitchFamily="18" charset="0"/>
                        <a:ea typeface="Cambria" pitchFamily="18" charset="0"/>
                      </a:endParaRPr>
                    </a:p>
                  </a:txBody>
                  <a:tcPr/>
                </a:tc>
                <a:extLst>
                  <a:ext uri="{0D108BD9-81ED-4DB2-BD59-A6C34878D82A}">
                    <a16:rowId xmlns:a16="http://schemas.microsoft.com/office/drawing/2014/main" val="10001"/>
                  </a:ext>
                </a:extLst>
              </a:tr>
              <a:tr h="399513">
                <a:tc>
                  <a:txBody>
                    <a:bodyPr/>
                    <a:lstStyle/>
                    <a:p>
                      <a:r>
                        <a:rPr lang="en-US" dirty="0">
                          <a:latin typeface="Cambria" pitchFamily="18" charset="0"/>
                          <a:ea typeface="Cambria" pitchFamily="18" charset="0"/>
                        </a:rPr>
                        <a:t>10</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Be specific in naming tables.</a:t>
                      </a:r>
                      <a:endParaRPr lang="en-US" dirty="0">
                        <a:latin typeface="Cambria" pitchFamily="18" charset="0"/>
                        <a:ea typeface="Cambria" pitchFamily="18" charset="0"/>
                      </a:endParaRPr>
                    </a:p>
                  </a:txBody>
                  <a:tcPr/>
                </a:tc>
                <a:extLst>
                  <a:ext uri="{0D108BD9-81ED-4DB2-BD59-A6C34878D82A}">
                    <a16:rowId xmlns:a16="http://schemas.microsoft.com/office/drawing/2014/main" val="10002"/>
                  </a:ext>
                </a:extLst>
              </a:tr>
              <a:tr h="399513">
                <a:tc>
                  <a:txBody>
                    <a:bodyPr/>
                    <a:lstStyle/>
                    <a:p>
                      <a:r>
                        <a:rPr lang="en-US" dirty="0">
                          <a:latin typeface="Cambria" pitchFamily="18" charset="0"/>
                          <a:ea typeface="Cambria" pitchFamily="18" charset="0"/>
                        </a:rPr>
                        <a:t>11</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Remove </a:t>
                      </a:r>
                      <a:r>
                        <a:rPr lang="en-US" sz="1400" b="0" i="0" u="none" strike="noStrike" cap="none" dirty="0" err="1">
                          <a:solidFill>
                            <a:schemeClr val="tx1"/>
                          </a:solidFill>
                          <a:latin typeface="Cambria" pitchFamily="18" charset="0"/>
                          <a:ea typeface="Cambria" pitchFamily="18" charset="0"/>
                          <a:cs typeface="+mn-cs"/>
                          <a:sym typeface="Arial"/>
                        </a:rPr>
                        <a:t>Barangays</a:t>
                      </a:r>
                      <a:r>
                        <a:rPr lang="en-US" sz="1400" b="0" i="0" u="none" strike="noStrike" cap="none" dirty="0">
                          <a:solidFill>
                            <a:schemeClr val="tx1"/>
                          </a:solidFill>
                          <a:latin typeface="Cambria" pitchFamily="18" charset="0"/>
                          <a:ea typeface="Cambria" pitchFamily="18" charset="0"/>
                          <a:cs typeface="+mn-cs"/>
                          <a:sym typeface="Arial"/>
                        </a:rPr>
                        <a:t>/Municipalities, these are not necessary.</a:t>
                      </a:r>
                      <a:endParaRPr lang="en-US" dirty="0">
                        <a:latin typeface="Cambria" pitchFamily="18" charset="0"/>
                        <a:ea typeface="Cambria" pitchFamily="18" charset="0"/>
                      </a:endParaRPr>
                    </a:p>
                  </a:txBody>
                  <a:tcPr/>
                </a:tc>
                <a:extLst>
                  <a:ext uri="{0D108BD9-81ED-4DB2-BD59-A6C34878D82A}">
                    <a16:rowId xmlns:a16="http://schemas.microsoft.com/office/drawing/2014/main" val="10003"/>
                  </a:ext>
                </a:extLst>
              </a:tr>
              <a:tr h="399513">
                <a:tc>
                  <a:txBody>
                    <a:bodyPr/>
                    <a:lstStyle/>
                    <a:p>
                      <a:r>
                        <a:rPr lang="en-US" dirty="0">
                          <a:latin typeface="Cambria" pitchFamily="18" charset="0"/>
                          <a:ea typeface="Cambria" pitchFamily="18" charset="0"/>
                        </a:rPr>
                        <a:t>12</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Study what specific type of document can the client send to CHED.</a:t>
                      </a:r>
                      <a:endParaRPr lang="en-US" dirty="0">
                        <a:latin typeface="Cambria" pitchFamily="18" charset="0"/>
                        <a:ea typeface="Cambria" pitchFamily="18" charset="0"/>
                      </a:endParaRPr>
                    </a:p>
                  </a:txBody>
                  <a:tcPr/>
                </a:tc>
                <a:extLst>
                  <a:ext uri="{0D108BD9-81ED-4DB2-BD59-A6C34878D82A}">
                    <a16:rowId xmlns:a16="http://schemas.microsoft.com/office/drawing/2014/main" val="10004"/>
                  </a:ext>
                </a:extLst>
              </a:tr>
              <a:tr h="788081">
                <a:tc>
                  <a:txBody>
                    <a:bodyPr/>
                    <a:lstStyle/>
                    <a:p>
                      <a:r>
                        <a:rPr lang="en-US" dirty="0">
                          <a:latin typeface="Cambria" pitchFamily="18" charset="0"/>
                          <a:ea typeface="Cambria" pitchFamily="18" charset="0"/>
                        </a:rPr>
                        <a:t>13</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For the proposed system diagram, change the data flow of the entity Supervisor (or all employees of CHED but with different restrictions in viewing data or information) from Confirmation to send or store. Regional Director can also issue a memo or store information in the system.</a:t>
                      </a:r>
                      <a:endParaRPr lang="en-US" dirty="0">
                        <a:latin typeface="Cambria" pitchFamily="18" charset="0"/>
                        <a:ea typeface="Cambria" pitchFamily="18" charset="0"/>
                      </a:endParaRPr>
                    </a:p>
                  </a:txBody>
                  <a:tcPr/>
                </a:tc>
                <a:extLst>
                  <a:ext uri="{0D108BD9-81ED-4DB2-BD59-A6C34878D82A}">
                    <a16:rowId xmlns:a16="http://schemas.microsoft.com/office/drawing/2014/main" val="10005"/>
                  </a:ext>
                </a:extLst>
              </a:tr>
              <a:tr h="399513">
                <a:tc>
                  <a:txBody>
                    <a:bodyPr/>
                    <a:lstStyle/>
                    <a:p>
                      <a:r>
                        <a:rPr lang="en-US" dirty="0">
                          <a:latin typeface="Cambria" pitchFamily="18" charset="0"/>
                          <a:ea typeface="Cambria" pitchFamily="18" charset="0"/>
                        </a:rPr>
                        <a:t>14</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System design must be discussed further with Dr. </a:t>
                      </a:r>
                      <a:r>
                        <a:rPr lang="en-US" sz="1400" b="0" i="0" u="none" strike="noStrike" cap="none" dirty="0" err="1">
                          <a:solidFill>
                            <a:schemeClr val="tx1"/>
                          </a:solidFill>
                          <a:latin typeface="Cambria" pitchFamily="18" charset="0"/>
                          <a:ea typeface="Cambria" pitchFamily="18" charset="0"/>
                          <a:cs typeface="+mn-cs"/>
                          <a:sym typeface="Arial"/>
                        </a:rPr>
                        <a:t>Apag</a:t>
                      </a:r>
                      <a:r>
                        <a:rPr lang="en-US" sz="1400" b="0" i="0" u="none" strike="noStrike" cap="none" dirty="0">
                          <a:solidFill>
                            <a:schemeClr val="tx1"/>
                          </a:solidFill>
                          <a:latin typeface="Cambria" pitchFamily="18" charset="0"/>
                          <a:ea typeface="Cambria" pitchFamily="18" charset="0"/>
                          <a:cs typeface="+mn-cs"/>
                          <a:sym typeface="Arial"/>
                        </a:rPr>
                        <a:t> and the research team.</a:t>
                      </a:r>
                      <a:endParaRPr lang="en-US" dirty="0">
                        <a:latin typeface="Cambria" pitchFamily="18" charset="0"/>
                        <a:ea typeface="Cambria" pitchFamily="18" charset="0"/>
                      </a:endParaRP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957379212"/>
              </p:ext>
            </p:extLst>
          </p:nvPr>
        </p:nvGraphicFramePr>
        <p:xfrm>
          <a:off x="228601" y="1579179"/>
          <a:ext cx="11734798" cy="4292600"/>
        </p:xfrm>
        <a:graphic>
          <a:graphicData uri="http://schemas.openxmlformats.org/drawingml/2006/table">
            <a:tbl>
              <a:tblPr firstRow="1" bandRow="1">
                <a:tableStyleId>{5940675A-B579-460E-94D1-54222C63F5DA}</a:tableStyleId>
              </a:tblPr>
              <a:tblGrid>
                <a:gridCol w="770096">
                  <a:extLst>
                    <a:ext uri="{9D8B030D-6E8A-4147-A177-3AD203B41FA5}">
                      <a16:colId xmlns:a16="http://schemas.microsoft.com/office/drawing/2014/main" val="20000"/>
                    </a:ext>
                  </a:extLst>
                </a:gridCol>
                <a:gridCol w="2658903">
                  <a:extLst>
                    <a:ext uri="{9D8B030D-6E8A-4147-A177-3AD203B41FA5}">
                      <a16:colId xmlns:a16="http://schemas.microsoft.com/office/drawing/2014/main" val="20001"/>
                    </a:ext>
                  </a:extLst>
                </a:gridCol>
                <a:gridCol w="8305799">
                  <a:extLst>
                    <a:ext uri="{9D8B030D-6E8A-4147-A177-3AD203B41FA5}">
                      <a16:colId xmlns:a16="http://schemas.microsoft.com/office/drawing/2014/main" val="20002"/>
                    </a:ext>
                  </a:extLst>
                </a:gridCol>
              </a:tblGrid>
              <a:tr h="533400">
                <a:tc>
                  <a:txBody>
                    <a:bodyPr/>
                    <a:lstStyle/>
                    <a:p>
                      <a:r>
                        <a:rPr lang="en-US" dirty="0">
                          <a:latin typeface="Cambria" pitchFamily="18" charset="0"/>
                          <a:ea typeface="Cambria" pitchFamily="18" charset="0"/>
                        </a:rPr>
                        <a:t>No.</a:t>
                      </a:r>
                    </a:p>
                  </a:txBody>
                  <a:tcPr/>
                </a:tc>
                <a:tc>
                  <a:txBody>
                    <a:bodyPr/>
                    <a:lstStyle/>
                    <a:p>
                      <a:pPr algn="ctr"/>
                      <a:r>
                        <a:rPr lang="en-US" dirty="0">
                          <a:latin typeface="Cambria" pitchFamily="18" charset="0"/>
                          <a:ea typeface="Cambria" pitchFamily="18" charset="0"/>
                        </a:rPr>
                        <a:t>Comments</a:t>
                      </a:r>
                    </a:p>
                  </a:txBody>
                  <a:tcPr/>
                </a:tc>
                <a:tc>
                  <a:txBody>
                    <a:bodyPr/>
                    <a:lstStyle/>
                    <a:p>
                      <a:pPr algn="ctr"/>
                      <a:r>
                        <a:rPr lang="en-US" dirty="0">
                          <a:latin typeface="Cambria" pitchFamily="18" charset="0"/>
                          <a:ea typeface="Cambria" pitchFamily="18" charset="0"/>
                        </a:rPr>
                        <a:t>Compliance</a:t>
                      </a:r>
                    </a:p>
                  </a:txBody>
                  <a:tcPr/>
                </a:tc>
                <a:extLst>
                  <a:ext uri="{0D108BD9-81ED-4DB2-BD59-A6C34878D82A}">
                    <a16:rowId xmlns:a16="http://schemas.microsoft.com/office/drawing/2014/main" val="10000"/>
                  </a:ext>
                </a:extLst>
              </a:tr>
              <a:tr h="1879600">
                <a:tc>
                  <a:txBody>
                    <a:bodyPr/>
                    <a:lstStyle/>
                    <a:p>
                      <a:r>
                        <a:rPr lang="en-US" dirty="0">
                          <a:latin typeface="Cambria" pitchFamily="18" charset="0"/>
                          <a:ea typeface="Cambria" pitchFamily="18" charset="0"/>
                        </a:rPr>
                        <a:t>1</a:t>
                      </a: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mbria" pitchFamily="18" charset="0"/>
                          <a:ea typeface="Cambria" pitchFamily="18" charset="0"/>
                        </a:rPr>
                        <a:t>Essential reports must be generated by the system.</a:t>
                      </a: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PH" sz="1400" b="0" i="0" u="none" strike="noStrike" cap="none" dirty="0">
                        <a:solidFill>
                          <a:schemeClr val="tx1"/>
                        </a:solidFill>
                        <a:effectLst/>
                        <a:latin typeface="Cambria" panose="02040503050406030204" pitchFamily="18" charset="0"/>
                        <a:ea typeface="Cambria" panose="02040503050406030204" pitchFamily="18" charset="0"/>
                        <a:cs typeface="+mn-cs"/>
                        <a:sym typeface="Arial"/>
                      </a:endParaRPr>
                    </a:p>
                    <a:p>
                      <a:pPr marL="0" marR="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en-PH" sz="1400" b="0" i="0" u="none" strike="noStrike" cap="none" dirty="0">
                          <a:solidFill>
                            <a:schemeClr val="tx1"/>
                          </a:solidFill>
                          <a:effectLst/>
                          <a:latin typeface="Cambria" panose="02040503050406030204" pitchFamily="18" charset="0"/>
                          <a:ea typeface="Cambria" panose="02040503050406030204" pitchFamily="18" charset="0"/>
                          <a:cs typeface="+mn-cs"/>
                          <a:sym typeface="Arial"/>
                        </a:rPr>
                        <a:t>The scope of this study is to assess and enhance the CHED Records Management System in terms of its features, functionalities, and benefits to the organization. This study will cover the processes involved in generating reports and managing records, such as document creation, retrieval, archiving documents, and storage. </a:t>
                      </a:r>
                      <a:endParaRPr lang="en-US" dirty="0">
                        <a:latin typeface="Cambria" pitchFamily="18" charset="0"/>
                        <a:ea typeface="Cambria" pitchFamily="18" charset="0"/>
                      </a:endParaRPr>
                    </a:p>
                  </a:txBody>
                  <a:tcPr/>
                </a:tc>
                <a:extLst>
                  <a:ext uri="{0D108BD9-81ED-4DB2-BD59-A6C34878D82A}">
                    <a16:rowId xmlns:a16="http://schemas.microsoft.com/office/drawing/2014/main" val="10001"/>
                  </a:ext>
                </a:extLst>
              </a:tr>
              <a:tr h="1879600">
                <a:tc>
                  <a:txBody>
                    <a:bodyPr/>
                    <a:lstStyle/>
                    <a:p>
                      <a:r>
                        <a:rPr lang="en-US" dirty="0">
                          <a:latin typeface="Cambria" pitchFamily="18" charset="0"/>
                          <a:ea typeface="Cambria" pitchFamily="18" charset="0"/>
                        </a:rPr>
                        <a:t>2</a:t>
                      </a: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mbria" pitchFamily="18" charset="0"/>
                          <a:ea typeface="Cambria" pitchFamily="18" charset="0"/>
                        </a:rPr>
                        <a:t>Prepare a workflow validation checklist.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mbria" pitchFamily="18" charset="0"/>
                          <a:ea typeface="Cambria" pitchFamily="18" charset="0"/>
                        </a:rPr>
                        <a:t>Us researchers completed the workflow of validation checklist.</a:t>
                      </a:r>
                    </a:p>
                  </a:txBody>
                  <a:tcPr/>
                </a:tc>
                <a:extLst>
                  <a:ext uri="{0D108BD9-81ED-4DB2-BD59-A6C34878D82A}">
                    <a16:rowId xmlns:a16="http://schemas.microsoft.com/office/drawing/2014/main" val="10002"/>
                  </a:ext>
                </a:extLst>
              </a:tr>
            </a:tbl>
          </a:graphicData>
        </a:graphic>
      </p:graphicFrame>
      <p:sp>
        <p:nvSpPr>
          <p:cNvPr id="2" name="Title 1">
            <a:extLst>
              <a:ext uri="{FF2B5EF4-FFF2-40B4-BE49-F238E27FC236}">
                <a16:creationId xmlns:a16="http://schemas.microsoft.com/office/drawing/2014/main" id="{0F428286-FA62-291B-AB7B-D5FF2D792222}"/>
              </a:ext>
            </a:extLst>
          </p:cNvPr>
          <p:cNvSpPr>
            <a:spLocks noGrp="1"/>
          </p:cNvSpPr>
          <p:nvPr>
            <p:ph type="title"/>
          </p:nvPr>
        </p:nvSpPr>
        <p:spPr>
          <a:xfrm>
            <a:off x="838200" y="122237"/>
            <a:ext cx="10515600" cy="1325563"/>
          </a:xfrm>
        </p:spPr>
        <p:txBody>
          <a:bodyPr>
            <a:normAutofit fontScale="90000"/>
          </a:bodyPr>
          <a:lstStyle/>
          <a:p>
            <a:pPr algn="ctr"/>
            <a:r>
              <a:rPr lang="en-US" b="1" dirty="0">
                <a:latin typeface="Cambria" panose="02040503050406030204" pitchFamily="18" charset="0"/>
                <a:ea typeface="Cambria" panose="02040503050406030204" pitchFamily="18" charset="0"/>
                <a:cs typeface="Lao UI" panose="020B0502040204020203" pitchFamily="34" charset="0"/>
              </a:rPr>
              <a:t>Preliminary Oral Defense</a:t>
            </a:r>
            <a:br>
              <a:rPr lang="en-US" b="1" dirty="0">
                <a:latin typeface="Cambria" panose="02040503050406030204" pitchFamily="18" charset="0"/>
                <a:ea typeface="Cambria" panose="02040503050406030204" pitchFamily="18" charset="0"/>
                <a:cs typeface="Lao UI" panose="020B0502040204020203" pitchFamily="34" charset="0"/>
              </a:rPr>
            </a:br>
            <a:r>
              <a:rPr lang="en-US" b="1" dirty="0">
                <a:latin typeface="Cambria" panose="02040503050406030204" pitchFamily="18" charset="0"/>
                <a:ea typeface="Cambria" panose="02040503050406030204" pitchFamily="18" charset="0"/>
                <a:cs typeface="Lao UI" panose="020B0502040204020203" pitchFamily="34" charset="0"/>
              </a:rPr>
              <a:t>Compliance Matrix</a:t>
            </a:r>
            <a:br>
              <a:rPr lang="en-US" b="1" dirty="0">
                <a:latin typeface="Cambria" panose="02040503050406030204" pitchFamily="18" charset="0"/>
                <a:ea typeface="Cambria" panose="02040503050406030204" pitchFamily="18" charset="0"/>
                <a:cs typeface="Lao UI" panose="020B0502040204020203" pitchFamily="34" charset="0"/>
              </a:rPr>
            </a:br>
            <a:r>
              <a:rPr lang="en-US" sz="2800" b="1" dirty="0">
                <a:latin typeface="Cambria" panose="02040503050406030204" pitchFamily="18" charset="0"/>
                <a:ea typeface="Calibri" panose="020F0502020204030204" pitchFamily="34" charset="0"/>
                <a:cs typeface="Times New Roman" panose="02020603050405020304" pitchFamily="18" charset="0"/>
              </a:rPr>
              <a:t>June 14, 2023 | Google Meet</a:t>
            </a:r>
            <a:endParaRPr lang="en-US" dirty="0">
              <a:latin typeface="Cambria" pitchFamily="18" charset="0"/>
              <a:ea typeface="Cambria"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15538447"/>
              </p:ext>
            </p:extLst>
          </p:nvPr>
        </p:nvGraphicFramePr>
        <p:xfrm>
          <a:off x="228600" y="228599"/>
          <a:ext cx="11734800" cy="5791201"/>
        </p:xfrm>
        <a:graphic>
          <a:graphicData uri="http://schemas.openxmlformats.org/drawingml/2006/table">
            <a:tbl>
              <a:tblPr firstRow="1" bandRow="1">
                <a:tableStyleId>{5940675A-B579-460E-94D1-54222C63F5DA}</a:tableStyleId>
              </a:tblPr>
              <a:tblGrid>
                <a:gridCol w="476726">
                  <a:extLst>
                    <a:ext uri="{9D8B030D-6E8A-4147-A177-3AD203B41FA5}">
                      <a16:colId xmlns:a16="http://schemas.microsoft.com/office/drawing/2014/main" val="20000"/>
                    </a:ext>
                  </a:extLst>
                </a:gridCol>
                <a:gridCol w="2952274">
                  <a:extLst>
                    <a:ext uri="{9D8B030D-6E8A-4147-A177-3AD203B41FA5}">
                      <a16:colId xmlns:a16="http://schemas.microsoft.com/office/drawing/2014/main" val="20001"/>
                    </a:ext>
                  </a:extLst>
                </a:gridCol>
                <a:gridCol w="8305800">
                  <a:extLst>
                    <a:ext uri="{9D8B030D-6E8A-4147-A177-3AD203B41FA5}">
                      <a16:colId xmlns:a16="http://schemas.microsoft.com/office/drawing/2014/main" val="20002"/>
                    </a:ext>
                  </a:extLst>
                </a:gridCol>
              </a:tblGrid>
              <a:tr h="860587">
                <a:tc>
                  <a:txBody>
                    <a:bodyPr/>
                    <a:lstStyle/>
                    <a:p>
                      <a:r>
                        <a:rPr lang="en-US" dirty="0">
                          <a:latin typeface="Cambria" pitchFamily="18" charset="0"/>
                          <a:ea typeface="Cambria" pitchFamily="18" charset="0"/>
                        </a:rPr>
                        <a:t>3</a:t>
                      </a:r>
                    </a:p>
                  </a:txBody>
                  <a:tcPr/>
                </a:tc>
                <a:tc>
                  <a:txBody>
                    <a:bodyPr/>
                    <a:lstStyle/>
                    <a:p>
                      <a:pPr algn="just"/>
                      <a:r>
                        <a:rPr lang="en-US" sz="1400" b="0" i="0" u="none" strike="noStrike" cap="none" dirty="0">
                          <a:solidFill>
                            <a:schemeClr val="tx1"/>
                          </a:solidFill>
                          <a:latin typeface="Cambria" pitchFamily="18" charset="0"/>
                          <a:ea typeface="Cambria" pitchFamily="18" charset="0"/>
                          <a:cs typeface="+mn-cs"/>
                          <a:sym typeface="Arial"/>
                        </a:rPr>
                        <a:t>Address access control (who sees who documents), backup, data integrity (mechanism)</a:t>
                      </a:r>
                      <a:endParaRPr lang="en-US" dirty="0">
                        <a:latin typeface="Cambria" pitchFamily="18" charset="0"/>
                        <a:ea typeface="Cambria"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latin typeface="Cambria" pitchFamily="18" charset="0"/>
                        <a:ea typeface="Cambria" pitchFamily="18"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mbria" pitchFamily="18" charset="0"/>
                          <a:ea typeface="Cambria" pitchFamily="18" charset="0"/>
                        </a:rPr>
                        <a:t>Us researchers use the method of connecting to their server and cloud server.</a:t>
                      </a:r>
                    </a:p>
                  </a:txBody>
                  <a:tcPr/>
                </a:tc>
                <a:extLst>
                  <a:ext uri="{0D108BD9-81ED-4DB2-BD59-A6C34878D82A}">
                    <a16:rowId xmlns:a16="http://schemas.microsoft.com/office/drawing/2014/main" val="10000"/>
                  </a:ext>
                </a:extLst>
              </a:tr>
              <a:tr h="2918346">
                <a:tc>
                  <a:txBody>
                    <a:bodyPr/>
                    <a:lstStyle/>
                    <a:p>
                      <a:r>
                        <a:rPr lang="en-US" dirty="0">
                          <a:latin typeface="Cambria" pitchFamily="18" charset="0"/>
                          <a:ea typeface="Cambria" pitchFamily="18" charset="0"/>
                        </a:rPr>
                        <a:t>4</a:t>
                      </a: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mbria" pitchFamily="18" charset="0"/>
                          <a:ea typeface="Cambria" pitchFamily="18" charset="0"/>
                        </a:rPr>
                        <a:t>For the document validation (checker), try using hash. This might be the document fingerprint.</a:t>
                      </a: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latin typeface="Cambria" pitchFamily="18" charset="0"/>
                          <a:ea typeface="Cambria" pitchFamily="18" charset="0"/>
                        </a:rPr>
                        <a:t>Table 6: </a:t>
                      </a:r>
                      <a:r>
                        <a:rPr lang="en-US" sz="1400" b="0" dirty="0" err="1">
                          <a:latin typeface="Cambria" pitchFamily="18" charset="0"/>
                          <a:ea typeface="Cambria" pitchFamily="18" charset="0"/>
                        </a:rPr>
                        <a:t>Doc_Detail</a:t>
                      </a:r>
                      <a:r>
                        <a:rPr lang="en-US" sz="1400" b="0" dirty="0">
                          <a:latin typeface="Cambria" pitchFamily="18" charset="0"/>
                          <a:ea typeface="Cambria" pitchFamily="18" charset="0"/>
                        </a:rPr>
                        <a:t> </a:t>
                      </a:r>
                      <a:r>
                        <a:rPr lang="en-US" sz="1400" dirty="0">
                          <a:latin typeface="Cambria" panose="02040503050406030204" pitchFamily="18" charset="0"/>
                          <a:ea typeface="Cambria" panose="02040503050406030204" pitchFamily="18" charset="0"/>
                        </a:rPr>
                        <a:t>(</a:t>
                      </a:r>
                      <a:r>
                        <a:rPr lang="en-US" sz="1400" i="1" dirty="0">
                          <a:latin typeface="Cambria" panose="02040503050406030204" pitchFamily="18" charset="0"/>
                          <a:ea typeface="Cambria" panose="02040503050406030204" pitchFamily="18" charset="0"/>
                        </a:rPr>
                        <a:t>This table contains document detail Information</a:t>
                      </a:r>
                      <a:r>
                        <a:rPr lang="en-US" sz="1400" dirty="0">
                          <a:latin typeface="Cambria" panose="02040503050406030204" pitchFamily="18" charset="0"/>
                          <a:ea typeface="Cambria" panose="02040503050406030204" pitchFamily="18" charset="0"/>
                        </a:rPr>
                        <a:t>)</a:t>
                      </a:r>
                    </a:p>
                    <a:p>
                      <a:pPr algn="just"/>
                      <a:endParaRPr lang="en-US" b="1" dirty="0">
                        <a:latin typeface="Cambria" pitchFamily="18" charset="0"/>
                        <a:ea typeface="Cambria" pitchFamily="18" charset="0"/>
                      </a:endParaRPr>
                    </a:p>
                  </a:txBody>
                  <a:tcPr/>
                </a:tc>
                <a:extLst>
                  <a:ext uri="{0D108BD9-81ED-4DB2-BD59-A6C34878D82A}">
                    <a16:rowId xmlns:a16="http://schemas.microsoft.com/office/drawing/2014/main" val="10001"/>
                  </a:ext>
                </a:extLst>
              </a:tr>
              <a:tr h="2012268">
                <a:tc>
                  <a:txBody>
                    <a:bodyPr/>
                    <a:lstStyle/>
                    <a:p>
                      <a:r>
                        <a:rPr lang="en-US" dirty="0">
                          <a:latin typeface="Cambria" pitchFamily="18" charset="0"/>
                          <a:ea typeface="Cambria" pitchFamily="18" charset="0"/>
                        </a:rPr>
                        <a:t>5</a:t>
                      </a: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mbria" pitchFamily="18" charset="0"/>
                          <a:ea typeface="Cambria" pitchFamily="18" charset="0"/>
                        </a:rPr>
                        <a:t>Consider the requirement that government don’t want to host in commercialized drive (like Google Drive). Budget for the authentication drive must be studied. This is to address document leaks such as to how to secure the storage.</a:t>
                      </a:r>
                    </a:p>
                  </a:txBody>
                  <a:tcPr/>
                </a:tc>
                <a:tc>
                  <a:txBody>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lang="en-PH" sz="1400" b="0" i="0" u="none" strike="noStrike" cap="none" dirty="0">
                        <a:solidFill>
                          <a:schemeClr val="tx1"/>
                        </a:solidFill>
                        <a:effectLst/>
                        <a:latin typeface="Cambria" panose="02040503050406030204" pitchFamily="18" charset="0"/>
                        <a:ea typeface="Cambria" panose="02040503050406030204" pitchFamily="18" charset="0"/>
                        <a:cs typeface="+mn-cs"/>
                        <a:sym typeface="Arial"/>
                      </a:endParaRP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en-PH" sz="1400" b="0" i="0" u="none" strike="noStrike" cap="none" dirty="0">
                          <a:solidFill>
                            <a:schemeClr val="tx1"/>
                          </a:solidFill>
                          <a:effectLst/>
                          <a:latin typeface="Cambria" panose="02040503050406030204" pitchFamily="18" charset="0"/>
                          <a:ea typeface="Cambria" panose="02040503050406030204" pitchFamily="18" charset="0"/>
                          <a:cs typeface="+mn-cs"/>
                          <a:sym typeface="Arial"/>
                        </a:rPr>
                        <a:t>For more secured storage, we will be using CHED's storage. It will examine the system's access control and security measures to ensure the integrity and confidentiality of records, also we're planning to change from traditional way of paper-based records into a modern paperless record.</a:t>
                      </a:r>
                      <a:endParaRPr lang="en-US" sz="1400" b="0" i="0" u="none" strike="noStrike" cap="none" dirty="0">
                        <a:solidFill>
                          <a:schemeClr val="tx1"/>
                        </a:solidFill>
                        <a:effectLst/>
                        <a:latin typeface="Cambria" panose="02040503050406030204" pitchFamily="18" charset="0"/>
                        <a:ea typeface="Cambria" panose="02040503050406030204" pitchFamily="18" charset="0"/>
                        <a:cs typeface="+mn-cs"/>
                        <a:sym typeface="Arial"/>
                      </a:endParaRPr>
                    </a:p>
                  </a:txBody>
                  <a:tcPr/>
                </a:tc>
                <a:extLst>
                  <a:ext uri="{0D108BD9-81ED-4DB2-BD59-A6C34878D82A}">
                    <a16:rowId xmlns:a16="http://schemas.microsoft.com/office/drawing/2014/main" val="10002"/>
                  </a:ext>
                </a:extLst>
              </a:tr>
            </a:tbl>
          </a:graphicData>
        </a:graphic>
      </p:graphicFrame>
      <p:graphicFrame>
        <p:nvGraphicFramePr>
          <p:cNvPr id="10" name="Table 10">
            <a:extLst>
              <a:ext uri="{FF2B5EF4-FFF2-40B4-BE49-F238E27FC236}">
                <a16:creationId xmlns:a16="http://schemas.microsoft.com/office/drawing/2014/main" id="{4EDBA2F9-FBC8-5A05-66CE-B7F5D9603B0D}"/>
              </a:ext>
            </a:extLst>
          </p:cNvPr>
          <p:cNvGraphicFramePr>
            <a:graphicFrameLocks noGrp="1"/>
          </p:cNvGraphicFramePr>
          <p:nvPr>
            <p:extLst>
              <p:ext uri="{D42A27DB-BD31-4B8C-83A1-F6EECF244321}">
                <p14:modId xmlns:p14="http://schemas.microsoft.com/office/powerpoint/2010/main" val="1766727301"/>
              </p:ext>
            </p:extLst>
          </p:nvPr>
        </p:nvGraphicFramePr>
        <p:xfrm>
          <a:off x="3762374" y="1524000"/>
          <a:ext cx="8124826" cy="1974666"/>
        </p:xfrm>
        <a:graphic>
          <a:graphicData uri="http://schemas.openxmlformats.org/drawingml/2006/table">
            <a:tbl>
              <a:tblPr firstRow="1" bandRow="1">
                <a:tableStyleId>{284E427A-3D55-4303-BF80-6455036E1DE7}</a:tableStyleId>
              </a:tblPr>
              <a:tblGrid>
                <a:gridCol w="1419701">
                  <a:extLst>
                    <a:ext uri="{9D8B030D-6E8A-4147-A177-3AD203B41FA5}">
                      <a16:colId xmlns:a16="http://schemas.microsoft.com/office/drawing/2014/main" val="3952897328"/>
                    </a:ext>
                  </a:extLst>
                </a:gridCol>
                <a:gridCol w="1676281">
                  <a:extLst>
                    <a:ext uri="{9D8B030D-6E8A-4147-A177-3AD203B41FA5}">
                      <a16:colId xmlns:a16="http://schemas.microsoft.com/office/drawing/2014/main" val="2557156169"/>
                    </a:ext>
                  </a:extLst>
                </a:gridCol>
                <a:gridCol w="770314">
                  <a:extLst>
                    <a:ext uri="{9D8B030D-6E8A-4147-A177-3AD203B41FA5}">
                      <a16:colId xmlns:a16="http://schemas.microsoft.com/office/drawing/2014/main" val="3632193636"/>
                    </a:ext>
                  </a:extLst>
                </a:gridCol>
                <a:gridCol w="1942487">
                  <a:extLst>
                    <a:ext uri="{9D8B030D-6E8A-4147-A177-3AD203B41FA5}">
                      <a16:colId xmlns:a16="http://schemas.microsoft.com/office/drawing/2014/main" val="2410163330"/>
                    </a:ext>
                  </a:extLst>
                </a:gridCol>
                <a:gridCol w="2316043">
                  <a:extLst>
                    <a:ext uri="{9D8B030D-6E8A-4147-A177-3AD203B41FA5}">
                      <a16:colId xmlns:a16="http://schemas.microsoft.com/office/drawing/2014/main" val="3001603697"/>
                    </a:ext>
                  </a:extLst>
                </a:gridCol>
              </a:tblGrid>
              <a:tr h="327722">
                <a:tc>
                  <a:txBody>
                    <a:bodyPr/>
                    <a:lstStyle/>
                    <a:p>
                      <a:pPr algn="ctr"/>
                      <a:r>
                        <a:rPr lang="en-US" dirty="0">
                          <a:solidFill>
                            <a:schemeClr val="tx1"/>
                          </a:solidFill>
                          <a:latin typeface="Cambria" panose="02040503050406030204" pitchFamily="18" charset="0"/>
                          <a:ea typeface="Cambria" panose="02040503050406030204" pitchFamily="18" charset="0"/>
                        </a:rPr>
                        <a:t>Field Name</a:t>
                      </a:r>
                    </a:p>
                  </a:txBody>
                  <a:tcPr/>
                </a:tc>
                <a:tc>
                  <a:txBody>
                    <a:bodyPr/>
                    <a:lstStyle/>
                    <a:p>
                      <a:pPr algn="ctr"/>
                      <a:r>
                        <a:rPr lang="en-US" dirty="0">
                          <a:solidFill>
                            <a:schemeClr val="tx1"/>
                          </a:solidFill>
                          <a:latin typeface="Cambria" panose="02040503050406030204" pitchFamily="18" charset="0"/>
                          <a:ea typeface="Cambria" panose="02040503050406030204" pitchFamily="18" charset="0"/>
                        </a:rPr>
                        <a:t>Type</a:t>
                      </a:r>
                    </a:p>
                  </a:txBody>
                  <a:tcPr/>
                </a:tc>
                <a:tc>
                  <a:txBody>
                    <a:bodyPr/>
                    <a:lstStyle/>
                    <a:p>
                      <a:pPr algn="ctr"/>
                      <a:r>
                        <a:rPr lang="en-US" dirty="0">
                          <a:solidFill>
                            <a:schemeClr val="tx1"/>
                          </a:solidFill>
                          <a:latin typeface="Cambria" panose="02040503050406030204" pitchFamily="18" charset="0"/>
                          <a:ea typeface="Cambria" panose="02040503050406030204" pitchFamily="18" charset="0"/>
                        </a:rPr>
                        <a:t>Size</a:t>
                      </a:r>
                    </a:p>
                  </a:txBody>
                  <a:tcPr/>
                </a:tc>
                <a:tc>
                  <a:txBody>
                    <a:bodyPr/>
                    <a:lstStyle/>
                    <a:p>
                      <a:pPr algn="ctr"/>
                      <a:r>
                        <a:rPr lang="en-US" dirty="0">
                          <a:solidFill>
                            <a:schemeClr val="tx1"/>
                          </a:solidFill>
                          <a:latin typeface="Cambria" panose="02040503050406030204" pitchFamily="18" charset="0"/>
                          <a:ea typeface="Cambria" panose="02040503050406030204" pitchFamily="18" charset="0"/>
                        </a:rPr>
                        <a:t>Value</a:t>
                      </a:r>
                    </a:p>
                  </a:txBody>
                  <a:tcPr/>
                </a:tc>
                <a:tc>
                  <a:txBody>
                    <a:bodyPr/>
                    <a:lstStyle/>
                    <a:p>
                      <a:pPr algn="ctr"/>
                      <a:r>
                        <a:rPr lang="en-US" dirty="0">
                          <a:solidFill>
                            <a:schemeClr val="tx1"/>
                          </a:solidFill>
                          <a:latin typeface="Cambria" panose="02040503050406030204" pitchFamily="18" charset="0"/>
                          <a:ea typeface="Cambria" panose="02040503050406030204" pitchFamily="18" charset="0"/>
                        </a:rPr>
                        <a:t>Description</a:t>
                      </a:r>
                    </a:p>
                  </a:txBody>
                  <a:tcPr/>
                </a:tc>
                <a:extLst>
                  <a:ext uri="{0D108BD9-81ED-4DB2-BD59-A6C34878D82A}">
                    <a16:rowId xmlns:a16="http://schemas.microsoft.com/office/drawing/2014/main" val="3064658996"/>
                  </a:ext>
                </a:extLst>
              </a:tr>
              <a:tr h="32772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Doc_ID</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VARCHAR</a:t>
                      </a:r>
                    </a:p>
                  </a:txBody>
                  <a:tcPr/>
                </a:tc>
                <a:tc>
                  <a:txBody>
                    <a:bodyPr/>
                    <a:lstStyle/>
                    <a:p>
                      <a:pPr algn="ctr"/>
                      <a:r>
                        <a:rPr lang="en-US" dirty="0"/>
                        <a:t>12</a:t>
                      </a:r>
                    </a:p>
                  </a:txBody>
                  <a:tcPr/>
                </a:tc>
                <a:tc>
                  <a:txBody>
                    <a:bodyPr/>
                    <a:lstStyle/>
                    <a:p>
                      <a:pPr algn="ctr"/>
                      <a:r>
                        <a:rPr lang="en-US" dirty="0"/>
                        <a:t>NOT NULL</a:t>
                      </a:r>
                    </a:p>
                  </a:txBody>
                  <a:tcPr/>
                </a:tc>
                <a:tc>
                  <a:txBody>
                    <a:bodyPr/>
                    <a:lstStyle/>
                    <a:p>
                      <a:pPr algn="ctr"/>
                      <a:r>
                        <a:rPr lang="en-US" dirty="0"/>
                        <a:t>(FK) Document ID</a:t>
                      </a:r>
                    </a:p>
                  </a:txBody>
                  <a:tcPr/>
                </a:tc>
                <a:extLst>
                  <a:ext uri="{0D108BD9-81ED-4DB2-BD59-A6C34878D82A}">
                    <a16:rowId xmlns:a16="http://schemas.microsoft.com/office/drawing/2014/main" val="1485190181"/>
                  </a:ext>
                </a:extLst>
              </a:tr>
              <a:tr h="327722">
                <a:tc>
                  <a:txBody>
                    <a:bodyPr/>
                    <a:lstStyle/>
                    <a:p>
                      <a:pPr algn="ctr"/>
                      <a:r>
                        <a:rPr lang="en-US" dirty="0" err="1"/>
                        <a:t>Dept_ID</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VARCHAR</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NOT NULL</a:t>
                      </a:r>
                    </a:p>
                  </a:txBody>
                  <a:tcPr/>
                </a:tc>
                <a:tc>
                  <a:txBody>
                    <a:bodyPr/>
                    <a:lstStyle/>
                    <a:p>
                      <a:pPr algn="ctr"/>
                      <a:r>
                        <a:rPr lang="en-US" dirty="0"/>
                        <a:t>(FK) Department ID</a:t>
                      </a:r>
                    </a:p>
                  </a:txBody>
                  <a:tcPr/>
                </a:tc>
                <a:extLst>
                  <a:ext uri="{0D108BD9-81ED-4DB2-BD59-A6C34878D82A}">
                    <a16:rowId xmlns:a16="http://schemas.microsoft.com/office/drawing/2014/main" val="1696493059"/>
                  </a:ext>
                </a:extLst>
              </a:tr>
              <a:tr h="327722">
                <a:tc>
                  <a:txBody>
                    <a:bodyPr/>
                    <a:lstStyle/>
                    <a:p>
                      <a:pPr algn="ctr"/>
                      <a:r>
                        <a:rPr lang="en-US" dirty="0" err="1"/>
                        <a:t>FillCat_ID</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VARCHAR</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NOT NULL</a:t>
                      </a:r>
                    </a:p>
                  </a:txBody>
                  <a:tcPr/>
                </a:tc>
                <a:tc>
                  <a:txBody>
                    <a:bodyPr/>
                    <a:lstStyle/>
                    <a:p>
                      <a:pPr algn="ctr"/>
                      <a:r>
                        <a:rPr lang="en-US" dirty="0"/>
                        <a:t>(FK) Filling Category ID</a:t>
                      </a:r>
                    </a:p>
                  </a:txBody>
                  <a:tcPr/>
                </a:tc>
                <a:extLst>
                  <a:ext uri="{0D108BD9-81ED-4DB2-BD59-A6C34878D82A}">
                    <a16:rowId xmlns:a16="http://schemas.microsoft.com/office/drawing/2014/main" val="2657036938"/>
                  </a:ext>
                </a:extLst>
              </a:tr>
              <a:tr h="331889">
                <a:tc>
                  <a:txBody>
                    <a:bodyPr/>
                    <a:lstStyle/>
                    <a:p>
                      <a:pPr algn="ctr"/>
                      <a:r>
                        <a:rPr lang="en-US" dirty="0" err="1"/>
                        <a:t>Date_Time</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DATETIME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NOT NULL</a:t>
                      </a:r>
                    </a:p>
                  </a:txBody>
                  <a:tcPr/>
                </a:tc>
                <a:tc>
                  <a:txBody>
                    <a:bodyPr/>
                    <a:lstStyle/>
                    <a:p>
                      <a:pPr algn="ctr"/>
                      <a:r>
                        <a:rPr lang="en-US" dirty="0"/>
                        <a:t>Date &amp; Time</a:t>
                      </a:r>
                    </a:p>
                  </a:txBody>
                  <a:tcPr/>
                </a:tc>
                <a:extLst>
                  <a:ext uri="{0D108BD9-81ED-4DB2-BD59-A6C34878D82A}">
                    <a16:rowId xmlns:a16="http://schemas.microsoft.com/office/drawing/2014/main" val="2407149861"/>
                  </a:ext>
                </a:extLst>
              </a:tr>
              <a:tr h="331889">
                <a:tc>
                  <a:txBody>
                    <a:bodyPr/>
                    <a:lstStyle/>
                    <a:p>
                      <a:pPr algn="ctr"/>
                      <a:r>
                        <a:rPr lang="en-US" dirty="0"/>
                        <a:t>Description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VARCHAR</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NOT NULL</a:t>
                      </a:r>
                    </a:p>
                  </a:txBody>
                  <a:tcPr/>
                </a:tc>
                <a:tc>
                  <a:txBody>
                    <a:bodyPr/>
                    <a:lstStyle/>
                    <a:p>
                      <a:pPr algn="ctr"/>
                      <a:r>
                        <a:rPr lang="en-US" dirty="0"/>
                        <a:t>Description</a:t>
                      </a:r>
                    </a:p>
                  </a:txBody>
                  <a:tcPr/>
                </a:tc>
                <a:extLst>
                  <a:ext uri="{0D108BD9-81ED-4DB2-BD59-A6C34878D82A}">
                    <a16:rowId xmlns:a16="http://schemas.microsoft.com/office/drawing/2014/main" val="1870779897"/>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TotalTime>
  <Words>1085</Words>
  <Application>Microsoft Office PowerPoint</Application>
  <PresentationFormat>Widescreen</PresentationFormat>
  <Paragraphs>186</Paragraphs>
  <Slides>17</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Cambria</vt:lpstr>
      <vt:lpstr>Office Theme</vt:lpstr>
      <vt:lpstr>PowerPoint Presentation</vt:lpstr>
      <vt:lpstr>PowerPoint Presentation</vt:lpstr>
      <vt:lpstr>Introduction</vt:lpstr>
      <vt:lpstr>Statement of the Problem</vt:lpstr>
      <vt:lpstr>Specific Objectives</vt:lpstr>
      <vt:lpstr>Preliminary Oral Defense List of Comments June 14, 2023 | Google Meet</vt:lpstr>
      <vt:lpstr>Preliminary Oral Defense List of Comments June 14, 2023 | Google Meet</vt:lpstr>
      <vt:lpstr>Preliminary Oral Defense Compliance Matrix June 14, 2023 | Google Meet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ram</dc:creator>
  <cp:lastModifiedBy>Kurohoshi</cp:lastModifiedBy>
  <cp:revision>26</cp:revision>
  <dcterms:modified xsi:type="dcterms:W3CDTF">2023-10-25T13:50:20Z</dcterms:modified>
</cp:coreProperties>
</file>